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11" r:id="rId2"/>
    <p:sldId id="310" r:id="rId3"/>
    <p:sldId id="312" r:id="rId4"/>
    <p:sldId id="301" r:id="rId5"/>
    <p:sldId id="308" r:id="rId6"/>
    <p:sldId id="302" r:id="rId7"/>
    <p:sldId id="303" r:id="rId8"/>
    <p:sldId id="304" r:id="rId9"/>
    <p:sldId id="309" r:id="rId10"/>
    <p:sldId id="305" r:id="rId11"/>
    <p:sldId id="307" r:id="rId12"/>
    <p:sldId id="313" r:id="rId13"/>
    <p:sldId id="269" r:id="rId14"/>
    <p:sldId id="273" r:id="rId15"/>
    <p:sldId id="274" r:id="rId16"/>
    <p:sldId id="275" r:id="rId17"/>
    <p:sldId id="276" r:id="rId18"/>
    <p:sldId id="277" r:id="rId19"/>
    <p:sldId id="278" r:id="rId20"/>
    <p:sldId id="279" r:id="rId21"/>
    <p:sldId id="280" r:id="rId22"/>
    <p:sldId id="281" r:id="rId23"/>
    <p:sldId id="282" r:id="rId24"/>
    <p:sldId id="283" r:id="rId25"/>
    <p:sldId id="284" r:id="rId26"/>
    <p:sldId id="285" r:id="rId27"/>
    <p:sldId id="286" r:id="rId28"/>
    <p:sldId id="287" r:id="rId29"/>
    <p:sldId id="288" r:id="rId30"/>
    <p:sldId id="289" r:id="rId31"/>
    <p:sldId id="290" r:id="rId32"/>
    <p:sldId id="291" r:id="rId33"/>
    <p:sldId id="292" r:id="rId34"/>
    <p:sldId id="293" r:id="rId35"/>
    <p:sldId id="294" r:id="rId36"/>
    <p:sldId id="295" r:id="rId37"/>
    <p:sldId id="296" r:id="rId38"/>
    <p:sldId id="297" r:id="rId39"/>
    <p:sldId id="298" r:id="rId40"/>
    <p:sldId id="299" r:id="rId41"/>
    <p:sldId id="300" r:id="rId42"/>
    <p:sldId id="264" r:id="rId43"/>
    <p:sldId id="265" r:id="rId44"/>
    <p:sldId id="266" r:id="rId45"/>
    <p:sldId id="267" r:id="rId46"/>
    <p:sldId id="268" r:id="rId47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326" y="5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09FE5-FCE1-425D-9635-0E1B5A739BDB}" type="datetimeFigureOut">
              <a:rPr lang="zh-TW" altLang="en-US" smtClean="0"/>
              <a:t>2018/5/11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12B1A-A62B-4CFE-B916-201519F2CE1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857739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09FE5-FCE1-425D-9635-0E1B5A739BDB}" type="datetimeFigureOut">
              <a:rPr lang="zh-TW" altLang="en-US" smtClean="0"/>
              <a:t>2018/5/11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12B1A-A62B-4CFE-B916-201519F2CE1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078681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09FE5-FCE1-425D-9635-0E1B5A739BDB}" type="datetimeFigureOut">
              <a:rPr lang="zh-TW" altLang="en-US" smtClean="0"/>
              <a:t>2018/5/11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12B1A-A62B-4CFE-B916-201519F2CE1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800881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09FE5-FCE1-425D-9635-0E1B5A739BDB}" type="datetimeFigureOut">
              <a:rPr lang="zh-TW" altLang="en-US" smtClean="0"/>
              <a:t>2018/5/11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12B1A-A62B-4CFE-B916-201519F2CE1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584963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09FE5-FCE1-425D-9635-0E1B5A739BDB}" type="datetimeFigureOut">
              <a:rPr lang="zh-TW" altLang="en-US" smtClean="0"/>
              <a:t>2018/5/11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12B1A-A62B-4CFE-B916-201519F2CE1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91247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09FE5-FCE1-425D-9635-0E1B5A739BDB}" type="datetimeFigureOut">
              <a:rPr lang="zh-TW" altLang="en-US" smtClean="0"/>
              <a:t>2018/5/11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12B1A-A62B-4CFE-B916-201519F2CE1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806427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09FE5-FCE1-425D-9635-0E1B5A739BDB}" type="datetimeFigureOut">
              <a:rPr lang="zh-TW" altLang="en-US" smtClean="0"/>
              <a:t>2018/5/11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12B1A-A62B-4CFE-B916-201519F2CE1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980345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09FE5-FCE1-425D-9635-0E1B5A739BDB}" type="datetimeFigureOut">
              <a:rPr lang="zh-TW" altLang="en-US" smtClean="0"/>
              <a:t>2018/5/11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12B1A-A62B-4CFE-B916-201519F2CE1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33313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09FE5-FCE1-425D-9635-0E1B5A739BDB}" type="datetimeFigureOut">
              <a:rPr lang="zh-TW" altLang="en-US" smtClean="0"/>
              <a:t>2018/5/11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12B1A-A62B-4CFE-B916-201519F2CE1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429815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09FE5-FCE1-425D-9635-0E1B5A739BDB}" type="datetimeFigureOut">
              <a:rPr lang="zh-TW" altLang="en-US" smtClean="0"/>
              <a:t>2018/5/11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12B1A-A62B-4CFE-B916-201519F2CE1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601633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09FE5-FCE1-425D-9635-0E1B5A739BDB}" type="datetimeFigureOut">
              <a:rPr lang="zh-TW" altLang="en-US" smtClean="0"/>
              <a:t>2018/5/11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12B1A-A62B-4CFE-B916-201519F2CE1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660676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509FE5-FCE1-425D-9635-0E1B5A739BDB}" type="datetimeFigureOut">
              <a:rPr lang="zh-TW" altLang="en-US" smtClean="0"/>
              <a:t>2018/5/11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E12B1A-A62B-4CFE-B916-201519F2CE1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962691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cs.utaipei.edu.tw/bin/home.php" TargetMode="Externa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dirty="0" smtClean="0"/>
              <a:t>本周不辦理實作輔導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 smtClean="0"/>
              <a:t>happy mother day!</a:t>
            </a:r>
            <a:br>
              <a:rPr lang="en-US" altLang="zh-TW" dirty="0" smtClean="0"/>
            </a:b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859337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09416" y="224692"/>
            <a:ext cx="3700946" cy="1600200"/>
          </a:xfrm>
        </p:spPr>
        <p:txBody>
          <a:bodyPr>
            <a:normAutofit/>
          </a:bodyPr>
          <a:lstStyle/>
          <a:p>
            <a:r>
              <a:rPr lang="zh-TW" altLang="en-US" dirty="0"/>
              <a:t>主題：字元金字塔</a:t>
            </a:r>
            <a:r>
              <a:rPr lang="zh-TW" altLang="en-US" dirty="0">
                <a:solidFill>
                  <a:srgbClr val="FF0000"/>
                </a:solidFill>
              </a:rPr>
              <a:t> </a:t>
            </a:r>
            <a:r>
              <a:rPr lang="en-US" altLang="zh-TW" dirty="0" smtClean="0">
                <a:solidFill>
                  <a:srgbClr val="FF0000"/>
                </a:solidFill>
              </a:rPr>
              <a:t>III</a:t>
            </a:r>
            <a:r>
              <a:rPr lang="en-US" altLang="zh-TW" dirty="0" smtClean="0"/>
              <a:t>– </a:t>
            </a:r>
            <a:r>
              <a:rPr lang="zh-TW" altLang="en-US" dirty="0"/>
              <a:t>使用者</a:t>
            </a:r>
            <a:r>
              <a:rPr lang="zh-TW" altLang="en-US" dirty="0" smtClean="0"/>
              <a:t>自訂</a:t>
            </a:r>
            <a:r>
              <a:rPr lang="en-US" altLang="zh-TW" dirty="0" smtClean="0"/>
              <a:t>”</a:t>
            </a:r>
            <a:r>
              <a:rPr lang="zh-TW" altLang="en-US" dirty="0" smtClean="0">
                <a:solidFill>
                  <a:srgbClr val="FF0000"/>
                </a:solidFill>
              </a:rPr>
              <a:t>字元</a:t>
            </a:r>
            <a:r>
              <a:rPr lang="en-US" altLang="zh-TW" dirty="0" smtClean="0"/>
              <a:t>”</a:t>
            </a:r>
            <a:r>
              <a:rPr lang="zh-TW" altLang="en-US" dirty="0" smtClean="0"/>
              <a:t>及</a:t>
            </a:r>
            <a:r>
              <a:rPr lang="en-US" altLang="zh-TW" dirty="0" smtClean="0"/>
              <a:t>”</a:t>
            </a:r>
            <a:r>
              <a:rPr lang="zh-TW" altLang="en-US" dirty="0" smtClean="0">
                <a:solidFill>
                  <a:srgbClr val="FF0000"/>
                </a:solidFill>
              </a:rPr>
              <a:t>層數</a:t>
            </a:r>
            <a:r>
              <a:rPr lang="en-US" altLang="zh-TW" dirty="0" smtClean="0">
                <a:solidFill>
                  <a:srgbClr val="FF0000"/>
                </a:solidFill>
              </a:rPr>
              <a:t>”</a:t>
            </a:r>
            <a:r>
              <a:rPr lang="zh-TW" altLang="en-US" dirty="0" smtClean="0"/>
              <a:t>金字塔</a:t>
            </a:r>
            <a:endParaRPr lang="zh-TW" altLang="en-US" dirty="0"/>
          </a:p>
        </p:txBody>
      </p:sp>
      <p:grpSp>
        <p:nvGrpSpPr>
          <p:cNvPr id="9" name="群組 8"/>
          <p:cNvGrpSpPr/>
          <p:nvPr/>
        </p:nvGrpSpPr>
        <p:grpSpPr>
          <a:xfrm>
            <a:off x="109416" y="2186513"/>
            <a:ext cx="3293438" cy="3283498"/>
            <a:chOff x="109416" y="2092245"/>
            <a:chExt cx="3293438" cy="3283498"/>
          </a:xfrm>
        </p:grpSpPr>
        <p:pic>
          <p:nvPicPr>
            <p:cNvPr id="7" name="圖片 6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09416" y="2832568"/>
              <a:ext cx="3162300" cy="2543175"/>
            </a:xfrm>
            <a:prstGeom prst="rect">
              <a:avLst/>
            </a:prstGeom>
          </p:spPr>
        </p:pic>
        <p:sp>
          <p:nvSpPr>
            <p:cNvPr id="8" name="文字方塊 7"/>
            <p:cNvSpPr txBox="1"/>
            <p:nvPr/>
          </p:nvSpPr>
          <p:spPr>
            <a:xfrm>
              <a:off x="240554" y="2092245"/>
              <a:ext cx="3162300" cy="378702"/>
            </a:xfrm>
            <a:prstGeom prst="rec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zh-TW" altLang="en-US" dirty="0"/>
                <a:t>執行結果</a:t>
              </a:r>
            </a:p>
          </p:txBody>
        </p:sp>
      </p:grpSp>
      <p:pic>
        <p:nvPicPr>
          <p:cNvPr id="3" name="圖片 2"/>
          <p:cNvPicPr>
            <a:picLocks noChangeAspect="1"/>
          </p:cNvPicPr>
          <p:nvPr/>
        </p:nvPicPr>
        <p:blipFill rotWithShape="1">
          <a:blip r:embed="rId3"/>
          <a:srcRect r="8225"/>
          <a:stretch/>
        </p:blipFill>
        <p:spPr>
          <a:xfrm>
            <a:off x="4228123" y="49390"/>
            <a:ext cx="7838185" cy="6623609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113785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4152" y="0"/>
            <a:ext cx="10515600" cy="1325563"/>
          </a:xfrm>
        </p:spPr>
        <p:txBody>
          <a:bodyPr/>
          <a:lstStyle/>
          <a:p>
            <a:r>
              <a:rPr lang="zh-TW" altLang="en-US" dirty="0" smtClean="0"/>
              <a:t>第</a:t>
            </a:r>
            <a:r>
              <a:rPr lang="en-US" altLang="zh-TW" dirty="0" smtClean="0">
                <a:solidFill>
                  <a:srgbClr val="FF0000"/>
                </a:solidFill>
              </a:rPr>
              <a:t>12</a:t>
            </a:r>
            <a:r>
              <a:rPr lang="zh-TW" altLang="en-US" dirty="0" smtClean="0"/>
              <a:t>周</a:t>
            </a:r>
            <a:r>
              <a:rPr lang="zh-TW" altLang="en-US" dirty="0"/>
              <a:t>習題</a:t>
            </a:r>
            <a:r>
              <a:rPr lang="en-US" altLang="zh-TW" dirty="0" smtClean="0"/>
              <a:t>: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73024" y="909637"/>
            <a:ext cx="10515600" cy="1193483"/>
          </a:xfrm>
        </p:spPr>
        <p:txBody>
          <a:bodyPr>
            <a:normAutofit fontScale="85000" lnSpcReduction="20000"/>
          </a:bodyPr>
          <a:lstStyle/>
          <a:p>
            <a:r>
              <a:rPr lang="zh-TW" altLang="en-US" dirty="0" smtClean="0"/>
              <a:t>主題</a:t>
            </a:r>
            <a:r>
              <a:rPr lang="en-US" altLang="zh-TW" dirty="0" smtClean="0"/>
              <a:t>:</a:t>
            </a:r>
            <a:r>
              <a:rPr lang="zh-TW" altLang="en-US" dirty="0" smtClean="0">
                <a:solidFill>
                  <a:srgbClr val="FF0000"/>
                </a:solidFill>
              </a:rPr>
              <a:t>輸入</a:t>
            </a:r>
            <a:r>
              <a:rPr lang="en-US" altLang="zh-TW" dirty="0" smtClean="0">
                <a:solidFill>
                  <a:srgbClr val="FF0000"/>
                </a:solidFill>
              </a:rPr>
              <a:t>n</a:t>
            </a:r>
            <a:r>
              <a:rPr lang="zh-TW" altLang="en-US" dirty="0" smtClean="0">
                <a:solidFill>
                  <a:srgbClr val="FF0000"/>
                </a:solidFill>
              </a:rPr>
              <a:t>層</a:t>
            </a:r>
            <a:r>
              <a:rPr lang="en-US" altLang="zh-TW" dirty="0" smtClean="0">
                <a:solidFill>
                  <a:srgbClr val="FF0000"/>
                </a:solidFill>
              </a:rPr>
              <a:t>(n</a:t>
            </a:r>
            <a:r>
              <a:rPr lang="zh-TW" altLang="en-US" dirty="0" smtClean="0">
                <a:solidFill>
                  <a:srgbClr val="FF0000"/>
                </a:solidFill>
              </a:rPr>
              <a:t>須為奇數</a:t>
            </a:r>
            <a:r>
              <a:rPr lang="en-US" altLang="zh-TW" dirty="0" smtClean="0">
                <a:solidFill>
                  <a:srgbClr val="FF0000"/>
                </a:solidFill>
              </a:rPr>
              <a:t>)</a:t>
            </a:r>
            <a:r>
              <a:rPr lang="zh-TW" altLang="en-US" dirty="0"/>
              <a:t>及</a:t>
            </a:r>
            <a:r>
              <a:rPr lang="en-US" altLang="zh-TW" dirty="0" smtClean="0"/>
              <a:t>”</a:t>
            </a:r>
            <a:r>
              <a:rPr lang="zh-TW" altLang="en-US" dirty="0">
                <a:solidFill>
                  <a:srgbClr val="FF0000"/>
                </a:solidFill>
              </a:rPr>
              <a:t>字元</a:t>
            </a:r>
            <a:r>
              <a:rPr lang="en-US" altLang="zh-TW" dirty="0" smtClean="0"/>
              <a:t>”</a:t>
            </a:r>
            <a:r>
              <a:rPr lang="zh-TW" altLang="en-US" dirty="0" smtClean="0"/>
              <a:t> </a:t>
            </a:r>
            <a:r>
              <a:rPr lang="zh-TW" altLang="en-US" dirty="0" smtClean="0">
                <a:solidFill>
                  <a:srgbClr val="FF0000"/>
                </a:solidFill>
              </a:rPr>
              <a:t>， 印出</a:t>
            </a:r>
            <a:r>
              <a:rPr lang="en-US" altLang="zh-TW" dirty="0">
                <a:solidFill>
                  <a:srgbClr val="FF0000"/>
                </a:solidFill>
              </a:rPr>
              <a:t>n</a:t>
            </a:r>
            <a:r>
              <a:rPr lang="zh-TW" altLang="en-US" dirty="0" smtClean="0">
                <a:solidFill>
                  <a:srgbClr val="FF0000"/>
                </a:solidFill>
              </a:rPr>
              <a:t>層三角形 </a:t>
            </a:r>
            <a:r>
              <a:rPr lang="en-US" altLang="zh-TW" dirty="0" smtClean="0">
                <a:solidFill>
                  <a:srgbClr val="FF0000"/>
                </a:solidFill>
              </a:rPr>
              <a:t>(</a:t>
            </a:r>
            <a:r>
              <a:rPr lang="zh-TW" altLang="en-US" dirty="0" smtClean="0">
                <a:solidFill>
                  <a:srgbClr val="FF0000"/>
                </a:solidFill>
              </a:rPr>
              <a:t>如下</a:t>
            </a:r>
            <a:r>
              <a:rPr lang="en-US" altLang="zh-TW" dirty="0" smtClean="0">
                <a:solidFill>
                  <a:srgbClr val="FF0000"/>
                </a:solidFill>
              </a:rPr>
              <a:t>)</a:t>
            </a:r>
          </a:p>
          <a:p>
            <a:pPr lvl="1"/>
            <a:r>
              <a:rPr lang="zh-TW" altLang="en-US" dirty="0"/>
              <a:t>使用者自訂</a:t>
            </a:r>
            <a:r>
              <a:rPr lang="en-US" altLang="zh-TW" dirty="0"/>
              <a:t>”</a:t>
            </a:r>
            <a:r>
              <a:rPr lang="zh-TW" altLang="en-US" dirty="0">
                <a:solidFill>
                  <a:srgbClr val="FF0000"/>
                </a:solidFill>
              </a:rPr>
              <a:t>字元</a:t>
            </a:r>
            <a:r>
              <a:rPr lang="en-US" altLang="zh-TW" dirty="0"/>
              <a:t>”</a:t>
            </a:r>
            <a:r>
              <a:rPr lang="zh-TW" altLang="en-US" dirty="0"/>
              <a:t>及</a:t>
            </a:r>
            <a:r>
              <a:rPr lang="en-US" altLang="zh-TW" dirty="0"/>
              <a:t>”</a:t>
            </a:r>
            <a:r>
              <a:rPr lang="zh-TW" altLang="en-US" dirty="0">
                <a:solidFill>
                  <a:srgbClr val="FF0000"/>
                </a:solidFill>
              </a:rPr>
              <a:t>層數</a:t>
            </a:r>
            <a:r>
              <a:rPr lang="en-US" altLang="zh-TW" dirty="0">
                <a:solidFill>
                  <a:srgbClr val="FF0000"/>
                </a:solidFill>
              </a:rPr>
              <a:t>”</a:t>
            </a:r>
          </a:p>
          <a:p>
            <a:pPr lvl="1"/>
            <a:r>
              <a:rPr lang="zh-TW" altLang="en-US" dirty="0"/>
              <a:t>須能重複</a:t>
            </a:r>
            <a:r>
              <a:rPr lang="zh-TW" altLang="en-US" dirty="0" smtClean="0"/>
              <a:t>執行，直至輸入</a:t>
            </a:r>
            <a:r>
              <a:rPr lang="en-US" altLang="zh-TW" dirty="0" smtClean="0"/>
              <a:t>0</a:t>
            </a:r>
            <a:r>
              <a:rPr lang="zh-TW" altLang="en-US" dirty="0" smtClean="0">
                <a:solidFill>
                  <a:srgbClr val="FF0000"/>
                </a:solidFill>
              </a:rPr>
              <a:t>層</a:t>
            </a:r>
            <a:endParaRPr lang="en-US" altLang="zh-TW" dirty="0" smtClean="0">
              <a:solidFill>
                <a:srgbClr val="FF0000"/>
              </a:solidFill>
            </a:endParaRPr>
          </a:p>
          <a:p>
            <a:pPr lvl="1"/>
            <a:r>
              <a:rPr lang="zh-TW" altLang="en-US" dirty="0">
                <a:solidFill>
                  <a:prstClr val="black"/>
                </a:solidFill>
              </a:rPr>
              <a:t>繳交</a:t>
            </a:r>
            <a:r>
              <a:rPr lang="en-US" altLang="zh-TW" dirty="0">
                <a:solidFill>
                  <a:prstClr val="black"/>
                </a:solidFill>
              </a:rPr>
              <a:t>”</a:t>
            </a:r>
            <a:r>
              <a:rPr lang="zh-TW" altLang="en-US" dirty="0">
                <a:solidFill>
                  <a:prstClr val="black"/>
                </a:solidFill>
              </a:rPr>
              <a:t>設計歷程</a:t>
            </a:r>
            <a:r>
              <a:rPr lang="en-US" altLang="zh-TW" dirty="0">
                <a:solidFill>
                  <a:prstClr val="black"/>
                </a:solidFill>
              </a:rPr>
              <a:t>”</a:t>
            </a:r>
            <a:r>
              <a:rPr lang="zh-TW" altLang="en-US" dirty="0">
                <a:solidFill>
                  <a:prstClr val="black"/>
                </a:solidFill>
              </a:rPr>
              <a:t>檔及</a:t>
            </a:r>
            <a:r>
              <a:rPr lang="en-US" altLang="zh-TW" dirty="0">
                <a:solidFill>
                  <a:prstClr val="black"/>
                </a:solidFill>
              </a:rPr>
              <a:t>.java</a:t>
            </a:r>
          </a:p>
          <a:p>
            <a:pPr lvl="1"/>
            <a:endParaRPr lang="en-US" altLang="zh-TW" dirty="0" smtClean="0">
              <a:solidFill>
                <a:srgbClr val="FF0000"/>
              </a:solidFill>
            </a:endParaRPr>
          </a:p>
          <a:p>
            <a:pPr lvl="3"/>
            <a:endParaRPr lang="zh-TW" altLang="en-US" dirty="0"/>
          </a:p>
        </p:txBody>
      </p:sp>
      <p:sp>
        <p:nvSpPr>
          <p:cNvPr id="5" name="文字方塊 4"/>
          <p:cNvSpPr txBox="1"/>
          <p:nvPr/>
        </p:nvSpPr>
        <p:spPr>
          <a:xfrm flipH="1">
            <a:off x="3773392" y="2741612"/>
            <a:ext cx="2163327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3600" dirty="0" smtClean="0"/>
              <a:t>*</a:t>
            </a:r>
            <a:endParaRPr lang="zh-TW" altLang="en-US" sz="3600" dirty="0"/>
          </a:p>
          <a:p>
            <a:r>
              <a:rPr lang="en-US" altLang="zh-TW" sz="3600" dirty="0" smtClean="0"/>
              <a:t>**</a:t>
            </a:r>
          </a:p>
          <a:p>
            <a:r>
              <a:rPr lang="en-US" altLang="zh-TW" sz="3600" dirty="0" smtClean="0"/>
              <a:t>***</a:t>
            </a:r>
            <a:endParaRPr lang="en-US" altLang="zh-TW" sz="3600" dirty="0"/>
          </a:p>
          <a:p>
            <a:r>
              <a:rPr lang="en-US" altLang="zh-TW" sz="3600" dirty="0" smtClean="0"/>
              <a:t>****</a:t>
            </a:r>
          </a:p>
          <a:p>
            <a:r>
              <a:rPr lang="en-US" altLang="zh-TW" sz="3600" dirty="0" smtClean="0"/>
              <a:t>***</a:t>
            </a:r>
          </a:p>
          <a:p>
            <a:r>
              <a:rPr lang="en-US" altLang="zh-TW" sz="3600" dirty="0" smtClean="0"/>
              <a:t>**</a:t>
            </a:r>
          </a:p>
          <a:p>
            <a:r>
              <a:rPr lang="en-US" altLang="zh-TW" sz="3600" dirty="0" smtClean="0"/>
              <a:t>*</a:t>
            </a:r>
            <a:endParaRPr lang="zh-TW" altLang="en-US" dirty="0"/>
          </a:p>
        </p:txBody>
      </p:sp>
      <p:sp>
        <p:nvSpPr>
          <p:cNvPr id="6" name="文字方塊 5"/>
          <p:cNvSpPr txBox="1"/>
          <p:nvPr/>
        </p:nvSpPr>
        <p:spPr>
          <a:xfrm flipH="1">
            <a:off x="8307057" y="2781053"/>
            <a:ext cx="2163327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3600" dirty="0" smtClean="0"/>
              <a:t>#</a:t>
            </a:r>
            <a:endParaRPr lang="zh-TW" altLang="en-US" sz="3600" dirty="0"/>
          </a:p>
          <a:p>
            <a:r>
              <a:rPr lang="en-US" altLang="zh-TW" sz="3600" dirty="0" smtClean="0"/>
              <a:t>##</a:t>
            </a:r>
          </a:p>
          <a:p>
            <a:r>
              <a:rPr lang="en-US" altLang="zh-TW" sz="3600" dirty="0" smtClean="0"/>
              <a:t>###</a:t>
            </a:r>
            <a:endParaRPr lang="en-US" altLang="zh-TW" sz="3600" dirty="0"/>
          </a:p>
          <a:p>
            <a:r>
              <a:rPr lang="en-US" altLang="zh-TW" sz="3600" dirty="0" smtClean="0"/>
              <a:t>##</a:t>
            </a:r>
          </a:p>
          <a:p>
            <a:r>
              <a:rPr lang="en-US" altLang="zh-TW" sz="3600" dirty="0"/>
              <a:t>#</a:t>
            </a:r>
            <a:endParaRPr lang="zh-TW" altLang="en-US" dirty="0"/>
          </a:p>
        </p:txBody>
      </p:sp>
      <p:sp>
        <p:nvSpPr>
          <p:cNvPr id="7" name="矩形 6"/>
          <p:cNvSpPr/>
          <p:nvPr/>
        </p:nvSpPr>
        <p:spPr>
          <a:xfrm>
            <a:off x="3001663" y="2142537"/>
            <a:ext cx="185339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1"/>
            <a:r>
              <a:rPr lang="zh-TW" altLang="en-US" dirty="0" smtClean="0"/>
              <a:t>輸入</a:t>
            </a:r>
            <a:r>
              <a:rPr lang="en-US" altLang="zh-TW" dirty="0"/>
              <a:t>n</a:t>
            </a:r>
            <a:r>
              <a:rPr lang="zh-TW" altLang="en-US" dirty="0"/>
              <a:t>層</a:t>
            </a:r>
            <a:r>
              <a:rPr lang="en-US" altLang="zh-TW" dirty="0"/>
              <a:t>:</a:t>
            </a:r>
            <a:r>
              <a:rPr lang="zh-TW" altLang="en-US" dirty="0"/>
              <a:t>  </a:t>
            </a:r>
            <a:r>
              <a:rPr lang="en-US" altLang="zh-TW" dirty="0" smtClean="0"/>
              <a:t>7</a:t>
            </a:r>
          </a:p>
          <a:p>
            <a:pPr lvl="1"/>
            <a:r>
              <a:rPr lang="zh-TW" altLang="en-US" dirty="0" smtClean="0"/>
              <a:t>輸入</a:t>
            </a:r>
            <a:r>
              <a:rPr lang="zh-TW" altLang="en-US" dirty="0">
                <a:solidFill>
                  <a:srgbClr val="FF0000"/>
                </a:solidFill>
              </a:rPr>
              <a:t>字元</a:t>
            </a:r>
            <a:r>
              <a:rPr lang="en-US" altLang="zh-TW" dirty="0" smtClean="0"/>
              <a:t>:</a:t>
            </a:r>
            <a:r>
              <a:rPr lang="zh-TW" altLang="en-US" dirty="0" smtClean="0"/>
              <a:t>  </a:t>
            </a:r>
            <a:r>
              <a:rPr lang="zh-TW" altLang="en-US" dirty="0"/>
              <a:t>*</a:t>
            </a:r>
            <a:endParaRPr lang="en-US" altLang="zh-TW" dirty="0"/>
          </a:p>
        </p:txBody>
      </p:sp>
      <p:sp>
        <p:nvSpPr>
          <p:cNvPr id="8" name="矩形 7"/>
          <p:cNvSpPr/>
          <p:nvPr/>
        </p:nvSpPr>
        <p:spPr>
          <a:xfrm>
            <a:off x="7440802" y="2134722"/>
            <a:ext cx="185339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1"/>
            <a:r>
              <a:rPr lang="zh-TW" altLang="en-US" dirty="0" smtClean="0"/>
              <a:t>輸入</a:t>
            </a:r>
            <a:r>
              <a:rPr lang="en-US" altLang="zh-TW" dirty="0"/>
              <a:t>n</a:t>
            </a:r>
            <a:r>
              <a:rPr lang="zh-TW" altLang="en-US" dirty="0"/>
              <a:t>層</a:t>
            </a:r>
            <a:r>
              <a:rPr lang="en-US" altLang="zh-TW" dirty="0"/>
              <a:t>:</a:t>
            </a:r>
            <a:r>
              <a:rPr lang="zh-TW" altLang="en-US" dirty="0"/>
              <a:t>  </a:t>
            </a:r>
            <a:r>
              <a:rPr lang="en-US" altLang="zh-TW" dirty="0" smtClean="0"/>
              <a:t>5</a:t>
            </a:r>
          </a:p>
          <a:p>
            <a:pPr lvl="1"/>
            <a:r>
              <a:rPr lang="zh-TW" altLang="en-US" dirty="0" smtClean="0"/>
              <a:t>輸入</a:t>
            </a:r>
            <a:r>
              <a:rPr lang="zh-TW" altLang="en-US" dirty="0">
                <a:solidFill>
                  <a:srgbClr val="FF0000"/>
                </a:solidFill>
              </a:rPr>
              <a:t>字元</a:t>
            </a:r>
            <a:r>
              <a:rPr lang="en-US" altLang="zh-TW" dirty="0" smtClean="0"/>
              <a:t>:</a:t>
            </a:r>
            <a:r>
              <a:rPr lang="zh-TW" altLang="en-US" dirty="0" smtClean="0"/>
              <a:t>  </a:t>
            </a:r>
            <a:r>
              <a:rPr lang="en-US" altLang="zh-TW" dirty="0" smtClean="0"/>
              <a:t>#</a:t>
            </a:r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13792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4152" y="0"/>
            <a:ext cx="10515600" cy="1325563"/>
          </a:xfrm>
        </p:spPr>
        <p:txBody>
          <a:bodyPr/>
          <a:lstStyle/>
          <a:p>
            <a:r>
              <a:rPr lang="zh-TW" altLang="en-US" dirty="0" smtClean="0"/>
              <a:t>第</a:t>
            </a:r>
            <a:r>
              <a:rPr lang="en-US" altLang="zh-TW" dirty="0" smtClean="0">
                <a:solidFill>
                  <a:srgbClr val="FF0000"/>
                </a:solidFill>
              </a:rPr>
              <a:t>12</a:t>
            </a:r>
            <a:r>
              <a:rPr lang="zh-TW" altLang="en-US" dirty="0" smtClean="0"/>
              <a:t>周</a:t>
            </a:r>
            <a:r>
              <a:rPr lang="zh-TW" altLang="en-US" dirty="0"/>
              <a:t>習題</a:t>
            </a:r>
            <a:r>
              <a:rPr lang="en-US" altLang="zh-TW" dirty="0" smtClean="0"/>
              <a:t>: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73024" y="909637"/>
            <a:ext cx="10515600" cy="1193483"/>
          </a:xfrm>
        </p:spPr>
        <p:txBody>
          <a:bodyPr>
            <a:normAutofit fontScale="85000" lnSpcReduction="20000"/>
          </a:bodyPr>
          <a:lstStyle/>
          <a:p>
            <a:r>
              <a:rPr lang="zh-TW" altLang="en-US" dirty="0" smtClean="0"/>
              <a:t>主題</a:t>
            </a:r>
            <a:r>
              <a:rPr lang="en-US" altLang="zh-TW" dirty="0" smtClean="0"/>
              <a:t>:</a:t>
            </a:r>
            <a:r>
              <a:rPr lang="zh-TW" altLang="en-US" dirty="0" smtClean="0">
                <a:solidFill>
                  <a:srgbClr val="FF0000"/>
                </a:solidFill>
              </a:rPr>
              <a:t>輸入</a:t>
            </a:r>
            <a:r>
              <a:rPr lang="en-US" altLang="zh-TW" dirty="0" smtClean="0">
                <a:solidFill>
                  <a:srgbClr val="FF0000"/>
                </a:solidFill>
              </a:rPr>
              <a:t>n</a:t>
            </a:r>
            <a:r>
              <a:rPr lang="zh-TW" altLang="en-US" dirty="0" smtClean="0">
                <a:solidFill>
                  <a:srgbClr val="FF0000"/>
                </a:solidFill>
              </a:rPr>
              <a:t>層</a:t>
            </a:r>
            <a:r>
              <a:rPr lang="en-US" altLang="zh-TW" dirty="0" smtClean="0">
                <a:solidFill>
                  <a:srgbClr val="FF0000"/>
                </a:solidFill>
              </a:rPr>
              <a:t>(n</a:t>
            </a:r>
            <a:r>
              <a:rPr lang="zh-TW" altLang="en-US" dirty="0" smtClean="0">
                <a:solidFill>
                  <a:srgbClr val="FF0000"/>
                </a:solidFill>
              </a:rPr>
              <a:t>須為奇數</a:t>
            </a:r>
            <a:r>
              <a:rPr lang="en-US" altLang="zh-TW" dirty="0" smtClean="0">
                <a:solidFill>
                  <a:srgbClr val="FF0000"/>
                </a:solidFill>
              </a:rPr>
              <a:t>)</a:t>
            </a:r>
            <a:r>
              <a:rPr lang="zh-TW" altLang="en-US" dirty="0"/>
              <a:t>及</a:t>
            </a:r>
            <a:r>
              <a:rPr lang="en-US" altLang="zh-TW" dirty="0" smtClean="0"/>
              <a:t>”</a:t>
            </a:r>
            <a:r>
              <a:rPr lang="zh-TW" altLang="en-US" dirty="0">
                <a:solidFill>
                  <a:srgbClr val="FF0000"/>
                </a:solidFill>
              </a:rPr>
              <a:t>字元</a:t>
            </a:r>
            <a:r>
              <a:rPr lang="en-US" altLang="zh-TW" dirty="0" smtClean="0"/>
              <a:t>”</a:t>
            </a:r>
            <a:r>
              <a:rPr lang="zh-TW" altLang="en-US" dirty="0" smtClean="0"/>
              <a:t> </a:t>
            </a:r>
            <a:r>
              <a:rPr lang="zh-TW" altLang="en-US" dirty="0" smtClean="0">
                <a:solidFill>
                  <a:srgbClr val="FF0000"/>
                </a:solidFill>
              </a:rPr>
              <a:t>， 印出</a:t>
            </a:r>
            <a:r>
              <a:rPr lang="en-US" altLang="zh-TW" dirty="0">
                <a:solidFill>
                  <a:srgbClr val="FF0000"/>
                </a:solidFill>
              </a:rPr>
              <a:t>n</a:t>
            </a:r>
            <a:r>
              <a:rPr lang="zh-TW" altLang="en-US" dirty="0" smtClean="0">
                <a:solidFill>
                  <a:srgbClr val="FF0000"/>
                </a:solidFill>
              </a:rPr>
              <a:t>層三角形 </a:t>
            </a:r>
            <a:r>
              <a:rPr lang="en-US" altLang="zh-TW" dirty="0" smtClean="0">
                <a:solidFill>
                  <a:srgbClr val="FF0000"/>
                </a:solidFill>
              </a:rPr>
              <a:t>(</a:t>
            </a:r>
            <a:r>
              <a:rPr lang="zh-TW" altLang="en-US" dirty="0" smtClean="0">
                <a:solidFill>
                  <a:srgbClr val="FF0000"/>
                </a:solidFill>
              </a:rPr>
              <a:t>如下</a:t>
            </a:r>
            <a:r>
              <a:rPr lang="en-US" altLang="zh-TW" dirty="0" smtClean="0">
                <a:solidFill>
                  <a:srgbClr val="FF0000"/>
                </a:solidFill>
              </a:rPr>
              <a:t>)</a:t>
            </a:r>
          </a:p>
          <a:p>
            <a:pPr lvl="1"/>
            <a:r>
              <a:rPr lang="zh-TW" altLang="en-US" dirty="0"/>
              <a:t>使用者自訂</a:t>
            </a:r>
            <a:r>
              <a:rPr lang="en-US" altLang="zh-TW" dirty="0"/>
              <a:t>”</a:t>
            </a:r>
            <a:r>
              <a:rPr lang="zh-TW" altLang="en-US" dirty="0">
                <a:solidFill>
                  <a:srgbClr val="FF0000"/>
                </a:solidFill>
              </a:rPr>
              <a:t>字元</a:t>
            </a:r>
            <a:r>
              <a:rPr lang="en-US" altLang="zh-TW" dirty="0"/>
              <a:t>”</a:t>
            </a:r>
            <a:r>
              <a:rPr lang="zh-TW" altLang="en-US" dirty="0"/>
              <a:t>及</a:t>
            </a:r>
            <a:r>
              <a:rPr lang="en-US" altLang="zh-TW" dirty="0"/>
              <a:t>”</a:t>
            </a:r>
            <a:r>
              <a:rPr lang="zh-TW" altLang="en-US" dirty="0">
                <a:solidFill>
                  <a:srgbClr val="FF0000"/>
                </a:solidFill>
              </a:rPr>
              <a:t>層數</a:t>
            </a:r>
            <a:r>
              <a:rPr lang="en-US" altLang="zh-TW" dirty="0">
                <a:solidFill>
                  <a:srgbClr val="FF0000"/>
                </a:solidFill>
              </a:rPr>
              <a:t>”</a:t>
            </a:r>
          </a:p>
          <a:p>
            <a:pPr lvl="1"/>
            <a:r>
              <a:rPr lang="zh-TW" altLang="en-US" dirty="0"/>
              <a:t>須能重複</a:t>
            </a:r>
            <a:r>
              <a:rPr lang="zh-TW" altLang="en-US" dirty="0" smtClean="0"/>
              <a:t>執行，直至輸入</a:t>
            </a:r>
            <a:r>
              <a:rPr lang="en-US" altLang="zh-TW" dirty="0" smtClean="0"/>
              <a:t>0</a:t>
            </a:r>
            <a:r>
              <a:rPr lang="zh-TW" altLang="en-US" dirty="0" smtClean="0">
                <a:solidFill>
                  <a:srgbClr val="FF0000"/>
                </a:solidFill>
              </a:rPr>
              <a:t>層</a:t>
            </a:r>
            <a:endParaRPr lang="en-US" altLang="zh-TW" dirty="0" smtClean="0">
              <a:solidFill>
                <a:srgbClr val="FF0000"/>
              </a:solidFill>
            </a:endParaRPr>
          </a:p>
          <a:p>
            <a:pPr lvl="1"/>
            <a:r>
              <a:rPr lang="zh-TW" altLang="en-US" dirty="0">
                <a:solidFill>
                  <a:prstClr val="black"/>
                </a:solidFill>
              </a:rPr>
              <a:t>繳交</a:t>
            </a:r>
            <a:r>
              <a:rPr lang="en-US" altLang="zh-TW" dirty="0">
                <a:solidFill>
                  <a:prstClr val="black"/>
                </a:solidFill>
              </a:rPr>
              <a:t>”</a:t>
            </a:r>
            <a:r>
              <a:rPr lang="zh-TW" altLang="en-US" dirty="0">
                <a:solidFill>
                  <a:prstClr val="black"/>
                </a:solidFill>
              </a:rPr>
              <a:t>設計歷程</a:t>
            </a:r>
            <a:r>
              <a:rPr lang="en-US" altLang="zh-TW" dirty="0">
                <a:solidFill>
                  <a:prstClr val="black"/>
                </a:solidFill>
              </a:rPr>
              <a:t>”</a:t>
            </a:r>
            <a:r>
              <a:rPr lang="zh-TW" altLang="en-US" dirty="0">
                <a:solidFill>
                  <a:prstClr val="black"/>
                </a:solidFill>
              </a:rPr>
              <a:t>檔及</a:t>
            </a:r>
            <a:r>
              <a:rPr lang="en-US" altLang="zh-TW" dirty="0">
                <a:solidFill>
                  <a:prstClr val="black"/>
                </a:solidFill>
              </a:rPr>
              <a:t>.java</a:t>
            </a:r>
          </a:p>
          <a:p>
            <a:pPr lvl="1"/>
            <a:endParaRPr lang="en-US" altLang="zh-TW" dirty="0" smtClean="0">
              <a:solidFill>
                <a:srgbClr val="FF0000"/>
              </a:solidFill>
            </a:endParaRPr>
          </a:p>
          <a:p>
            <a:pPr lvl="3"/>
            <a:endParaRPr lang="zh-TW" altLang="en-US" dirty="0"/>
          </a:p>
        </p:txBody>
      </p:sp>
      <p:sp>
        <p:nvSpPr>
          <p:cNvPr id="5" name="文字方塊 4"/>
          <p:cNvSpPr txBox="1"/>
          <p:nvPr/>
        </p:nvSpPr>
        <p:spPr>
          <a:xfrm flipH="1">
            <a:off x="3773392" y="2741612"/>
            <a:ext cx="2163327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3600" dirty="0" smtClean="0"/>
              <a:t>*</a:t>
            </a:r>
            <a:endParaRPr lang="zh-TW" altLang="en-US" sz="3600" dirty="0"/>
          </a:p>
          <a:p>
            <a:r>
              <a:rPr lang="en-US" altLang="zh-TW" sz="3600" dirty="0" smtClean="0"/>
              <a:t>**</a:t>
            </a:r>
          </a:p>
          <a:p>
            <a:r>
              <a:rPr lang="en-US" altLang="zh-TW" sz="3600" dirty="0" smtClean="0"/>
              <a:t>***</a:t>
            </a:r>
            <a:endParaRPr lang="en-US" altLang="zh-TW" sz="3600" dirty="0"/>
          </a:p>
          <a:p>
            <a:r>
              <a:rPr lang="en-US" altLang="zh-TW" sz="3600" dirty="0" smtClean="0"/>
              <a:t>****</a:t>
            </a:r>
          </a:p>
          <a:p>
            <a:r>
              <a:rPr lang="en-US" altLang="zh-TW" sz="3600" dirty="0" smtClean="0"/>
              <a:t>***</a:t>
            </a:r>
          </a:p>
          <a:p>
            <a:r>
              <a:rPr lang="en-US" altLang="zh-TW" sz="3600" dirty="0" smtClean="0"/>
              <a:t>**</a:t>
            </a:r>
          </a:p>
          <a:p>
            <a:r>
              <a:rPr lang="en-US" altLang="zh-TW" sz="3600" dirty="0" smtClean="0"/>
              <a:t>*</a:t>
            </a:r>
            <a:endParaRPr lang="zh-TW" altLang="en-US" dirty="0"/>
          </a:p>
        </p:txBody>
      </p:sp>
      <p:sp>
        <p:nvSpPr>
          <p:cNvPr id="6" name="文字方塊 5"/>
          <p:cNvSpPr txBox="1"/>
          <p:nvPr/>
        </p:nvSpPr>
        <p:spPr>
          <a:xfrm flipH="1">
            <a:off x="8307057" y="2781053"/>
            <a:ext cx="2163327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3600" dirty="0" smtClean="0"/>
              <a:t>#</a:t>
            </a:r>
            <a:endParaRPr lang="zh-TW" altLang="en-US" sz="3600" dirty="0"/>
          </a:p>
          <a:p>
            <a:r>
              <a:rPr lang="en-US" altLang="zh-TW" sz="3600" dirty="0" smtClean="0"/>
              <a:t>##</a:t>
            </a:r>
          </a:p>
          <a:p>
            <a:r>
              <a:rPr lang="en-US" altLang="zh-TW" sz="3600" dirty="0" smtClean="0"/>
              <a:t>###</a:t>
            </a:r>
            <a:endParaRPr lang="en-US" altLang="zh-TW" sz="3600" dirty="0"/>
          </a:p>
          <a:p>
            <a:r>
              <a:rPr lang="en-US" altLang="zh-TW" sz="3600" dirty="0" smtClean="0"/>
              <a:t>##</a:t>
            </a:r>
          </a:p>
          <a:p>
            <a:r>
              <a:rPr lang="en-US" altLang="zh-TW" sz="3600" dirty="0"/>
              <a:t>#</a:t>
            </a:r>
            <a:endParaRPr lang="zh-TW" altLang="en-US" dirty="0"/>
          </a:p>
        </p:txBody>
      </p:sp>
      <p:sp>
        <p:nvSpPr>
          <p:cNvPr id="7" name="矩形 6"/>
          <p:cNvSpPr/>
          <p:nvPr/>
        </p:nvSpPr>
        <p:spPr>
          <a:xfrm>
            <a:off x="3001663" y="2142537"/>
            <a:ext cx="185339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1"/>
            <a:r>
              <a:rPr lang="zh-TW" altLang="en-US" dirty="0" smtClean="0"/>
              <a:t>輸入</a:t>
            </a:r>
            <a:r>
              <a:rPr lang="en-US" altLang="zh-TW" dirty="0"/>
              <a:t>n</a:t>
            </a:r>
            <a:r>
              <a:rPr lang="zh-TW" altLang="en-US" dirty="0"/>
              <a:t>層</a:t>
            </a:r>
            <a:r>
              <a:rPr lang="en-US" altLang="zh-TW" dirty="0"/>
              <a:t>:</a:t>
            </a:r>
            <a:r>
              <a:rPr lang="zh-TW" altLang="en-US" dirty="0"/>
              <a:t>  </a:t>
            </a:r>
            <a:r>
              <a:rPr lang="en-US" altLang="zh-TW" dirty="0" smtClean="0"/>
              <a:t>7</a:t>
            </a:r>
          </a:p>
          <a:p>
            <a:pPr lvl="1"/>
            <a:r>
              <a:rPr lang="zh-TW" altLang="en-US" dirty="0" smtClean="0"/>
              <a:t>輸入</a:t>
            </a:r>
            <a:r>
              <a:rPr lang="zh-TW" altLang="en-US" dirty="0">
                <a:solidFill>
                  <a:srgbClr val="FF0000"/>
                </a:solidFill>
              </a:rPr>
              <a:t>字元</a:t>
            </a:r>
            <a:r>
              <a:rPr lang="en-US" altLang="zh-TW" dirty="0" smtClean="0"/>
              <a:t>:</a:t>
            </a:r>
            <a:r>
              <a:rPr lang="zh-TW" altLang="en-US" dirty="0" smtClean="0"/>
              <a:t>  </a:t>
            </a:r>
            <a:r>
              <a:rPr lang="zh-TW" altLang="en-US" dirty="0"/>
              <a:t>*</a:t>
            </a:r>
            <a:endParaRPr lang="en-US" altLang="zh-TW" dirty="0"/>
          </a:p>
        </p:txBody>
      </p:sp>
      <p:sp>
        <p:nvSpPr>
          <p:cNvPr id="8" name="矩形 7"/>
          <p:cNvSpPr/>
          <p:nvPr/>
        </p:nvSpPr>
        <p:spPr>
          <a:xfrm>
            <a:off x="7440802" y="2134722"/>
            <a:ext cx="185339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1"/>
            <a:r>
              <a:rPr lang="zh-TW" altLang="en-US" dirty="0" smtClean="0"/>
              <a:t>輸入</a:t>
            </a:r>
            <a:r>
              <a:rPr lang="en-US" altLang="zh-TW" dirty="0"/>
              <a:t>n</a:t>
            </a:r>
            <a:r>
              <a:rPr lang="zh-TW" altLang="en-US" dirty="0"/>
              <a:t>層</a:t>
            </a:r>
            <a:r>
              <a:rPr lang="en-US" altLang="zh-TW" dirty="0"/>
              <a:t>:</a:t>
            </a:r>
            <a:r>
              <a:rPr lang="zh-TW" altLang="en-US" dirty="0"/>
              <a:t>  </a:t>
            </a:r>
            <a:r>
              <a:rPr lang="en-US" altLang="zh-TW" dirty="0" smtClean="0"/>
              <a:t>5</a:t>
            </a:r>
          </a:p>
          <a:p>
            <a:pPr lvl="1"/>
            <a:r>
              <a:rPr lang="zh-TW" altLang="en-US" dirty="0" smtClean="0"/>
              <a:t>輸入</a:t>
            </a:r>
            <a:r>
              <a:rPr lang="zh-TW" altLang="en-US" dirty="0">
                <a:solidFill>
                  <a:srgbClr val="FF0000"/>
                </a:solidFill>
              </a:rPr>
              <a:t>字元</a:t>
            </a:r>
            <a:r>
              <a:rPr lang="en-US" altLang="zh-TW" dirty="0" smtClean="0"/>
              <a:t>:</a:t>
            </a:r>
            <a:r>
              <a:rPr lang="zh-TW" altLang="en-US" dirty="0" smtClean="0"/>
              <a:t>  </a:t>
            </a:r>
            <a:r>
              <a:rPr lang="en-US" altLang="zh-TW" dirty="0" smtClean="0"/>
              <a:t>#</a:t>
            </a:r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166150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893763"/>
            <a:ext cx="9144000" cy="2387600"/>
          </a:xfrm>
        </p:spPr>
        <p:txBody>
          <a:bodyPr/>
          <a:lstStyle/>
          <a:p>
            <a:r>
              <a:rPr lang="zh-TW" altLang="en-US" dirty="0" smtClean="0"/>
              <a:t>陣列</a:t>
            </a:r>
            <a:r>
              <a:rPr lang="en-US" altLang="zh-TW" dirty="0" smtClean="0"/>
              <a:t>(array)</a:t>
            </a:r>
            <a:r>
              <a:rPr lang="zh-TW" altLang="en-US" dirty="0" smtClean="0"/>
              <a:t>基本概念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TW" altLang="en-US" dirty="0"/>
              <a:t>臺北市立大學 </a:t>
            </a:r>
            <a:r>
              <a:rPr lang="zh-TW" altLang="en-US" dirty="0">
                <a:hlinkClick r:id="rId2" tooltip="資訊科學系(含碩士班)"/>
              </a:rPr>
              <a:t>資訊科學系</a:t>
            </a:r>
            <a:r>
              <a:rPr lang="en-US" altLang="zh-TW" dirty="0">
                <a:hlinkClick r:id="rId2" tooltip="資訊科學系(含碩士班)"/>
              </a:rPr>
              <a:t>(</a:t>
            </a:r>
            <a:r>
              <a:rPr lang="zh-TW" altLang="en-US" dirty="0">
                <a:hlinkClick r:id="rId2" tooltip="資訊科學系(含碩士班)"/>
              </a:rPr>
              <a:t>含碩士班</a:t>
            </a:r>
            <a:r>
              <a:rPr lang="en-US" altLang="zh-TW" dirty="0">
                <a:hlinkClick r:id="rId2" tooltip="資訊科學系(含碩士班)"/>
              </a:rPr>
              <a:t>)</a:t>
            </a:r>
            <a:endParaRPr lang="en-US" altLang="zh-TW" dirty="0"/>
          </a:p>
          <a:p>
            <a:r>
              <a:rPr lang="zh-TW" altLang="en-US" dirty="0"/>
              <a:t>賴阿福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207337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18457" y="1225097"/>
            <a:ext cx="10515600" cy="1325563"/>
          </a:xfrm>
        </p:spPr>
        <p:txBody>
          <a:bodyPr/>
          <a:lstStyle/>
          <a:p>
            <a:pPr algn="ctr"/>
            <a:r>
              <a:rPr lang="zh-TW" altLang="en-US" dirty="0" smtClean="0"/>
              <a:t>利用大量變數</a:t>
            </a:r>
            <a:r>
              <a:rPr lang="zh-TW" altLang="en-US" dirty="0"/>
              <a:t>，</a:t>
            </a:r>
            <a:r>
              <a:rPr lang="zh-TW" altLang="en-US" dirty="0" smtClean="0"/>
              <a:t>處理</a:t>
            </a:r>
            <a:r>
              <a:rPr lang="zh-TW" altLang="en-US" dirty="0"/>
              <a:t>大量</a:t>
            </a:r>
            <a:r>
              <a:rPr lang="zh-TW" altLang="en-US" dirty="0" smtClean="0"/>
              <a:t>資料</a:t>
            </a:r>
            <a:r>
              <a:rPr lang="en-US" altLang="zh-TW" dirty="0" smtClean="0"/>
              <a:t>?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38200" y="2754085"/>
            <a:ext cx="10515600" cy="3422877"/>
          </a:xfrm>
        </p:spPr>
        <p:txBody>
          <a:bodyPr/>
          <a:lstStyle/>
          <a:p>
            <a:pPr algn="ctr"/>
            <a:r>
              <a:rPr lang="zh-TW" altLang="en-US" dirty="0" smtClean="0"/>
              <a:t>有何缺點及問題</a:t>
            </a:r>
            <a:r>
              <a:rPr lang="en-US" altLang="zh-TW" dirty="0" smtClean="0"/>
              <a:t>??</a:t>
            </a:r>
          </a:p>
          <a:p>
            <a:pPr marL="0" indent="0">
              <a:buNone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617035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820079" y="235983"/>
            <a:ext cx="8611058" cy="1325563"/>
          </a:xfrm>
        </p:spPr>
        <p:txBody>
          <a:bodyPr>
            <a:normAutofit/>
          </a:bodyPr>
          <a:lstStyle/>
          <a:p>
            <a:r>
              <a:rPr lang="zh-TW" altLang="en-US" sz="3200" b="1" dirty="0"/>
              <a:t>例子：輸入</a:t>
            </a:r>
            <a:r>
              <a:rPr lang="en-US" altLang="zh-TW" sz="3200" b="1" dirty="0"/>
              <a:t>100</a:t>
            </a:r>
            <a:r>
              <a:rPr lang="zh-TW" altLang="en-US" sz="3200" b="1" dirty="0"/>
              <a:t>筆整數資料，要求出平均數，如何做？</a:t>
            </a:r>
            <a:r>
              <a:rPr lang="zh-TW" altLang="en-US" sz="3200" b="1" dirty="0" smtClean="0"/>
              <a:t>若</a:t>
            </a:r>
            <a:r>
              <a:rPr lang="zh-TW" altLang="en-US" sz="3200" b="1" dirty="0"/>
              <a:t>找最大值</a:t>
            </a:r>
            <a:r>
              <a:rPr lang="zh-TW" altLang="en-US" sz="3200" dirty="0" smtClean="0"/>
              <a:t>、</a:t>
            </a:r>
            <a:r>
              <a:rPr lang="zh-TW" altLang="en-US" sz="3200" b="1" dirty="0" smtClean="0"/>
              <a:t>要求</a:t>
            </a:r>
            <a:r>
              <a:rPr lang="zh-TW" altLang="en-US" sz="3200" b="1" dirty="0"/>
              <a:t>變異數，如何做？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39302" y="1809261"/>
            <a:ext cx="4442987" cy="470170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altLang="zh-TW" dirty="0" err="1" smtClean="0"/>
              <a:t>input.nextInt</a:t>
            </a:r>
            <a:r>
              <a:rPr lang="en-US" altLang="zh-TW" dirty="0" smtClean="0"/>
              <a:t>(x</a:t>
            </a:r>
            <a:r>
              <a:rPr lang="en-US" altLang="zh-TW" sz="1600" dirty="0" smtClean="0"/>
              <a:t>1</a:t>
            </a:r>
            <a:r>
              <a:rPr lang="en-US" altLang="zh-TW" dirty="0"/>
              <a:t>);</a:t>
            </a:r>
          </a:p>
          <a:p>
            <a:pPr marL="0" indent="0">
              <a:buNone/>
            </a:pPr>
            <a:r>
              <a:rPr lang="en-US" altLang="zh-TW" dirty="0" err="1"/>
              <a:t>input.nextInt</a:t>
            </a:r>
            <a:r>
              <a:rPr lang="en-US" altLang="zh-TW" dirty="0"/>
              <a:t>(x</a:t>
            </a:r>
            <a:r>
              <a:rPr lang="en-US" altLang="zh-TW" sz="1600" dirty="0" smtClean="0"/>
              <a:t>2</a:t>
            </a:r>
            <a:r>
              <a:rPr lang="en-US" altLang="zh-TW" dirty="0"/>
              <a:t>);</a:t>
            </a:r>
          </a:p>
          <a:p>
            <a:pPr marL="0" indent="0">
              <a:buNone/>
            </a:pPr>
            <a:r>
              <a:rPr lang="en-US" altLang="zh-TW" dirty="0"/>
              <a:t>…</a:t>
            </a:r>
          </a:p>
          <a:p>
            <a:pPr marL="0" indent="0">
              <a:buNone/>
            </a:pPr>
            <a:r>
              <a:rPr lang="en-US" altLang="zh-TW" dirty="0" err="1"/>
              <a:t>input.nextInt</a:t>
            </a:r>
            <a:r>
              <a:rPr lang="en-US" altLang="zh-TW" dirty="0"/>
              <a:t>(x</a:t>
            </a:r>
            <a:r>
              <a:rPr lang="en-US" altLang="zh-TW" sz="1600" dirty="0" smtClean="0"/>
              <a:t>100</a:t>
            </a:r>
            <a:r>
              <a:rPr lang="en-US" altLang="zh-TW" dirty="0"/>
              <a:t>);</a:t>
            </a:r>
          </a:p>
          <a:p>
            <a:pPr marL="0" indent="0">
              <a:buNone/>
            </a:pPr>
            <a:r>
              <a:rPr lang="en-US" altLang="zh-TW" dirty="0" err="1"/>
              <a:t>avg</a:t>
            </a:r>
            <a:r>
              <a:rPr lang="en-US" altLang="zh-TW" dirty="0"/>
              <a:t>=(x</a:t>
            </a:r>
            <a:r>
              <a:rPr lang="en-US" altLang="zh-TW" sz="1600" dirty="0"/>
              <a:t>1</a:t>
            </a:r>
            <a:r>
              <a:rPr lang="en-US" altLang="zh-TW" dirty="0"/>
              <a:t>+x</a:t>
            </a:r>
            <a:r>
              <a:rPr lang="en-US" altLang="zh-TW" sz="1600" dirty="0"/>
              <a:t>2</a:t>
            </a:r>
            <a:r>
              <a:rPr lang="en-US" altLang="zh-TW" dirty="0"/>
              <a:t>+…+x</a:t>
            </a:r>
            <a:r>
              <a:rPr lang="en-US" altLang="zh-TW" sz="1600" dirty="0"/>
              <a:t>100</a:t>
            </a:r>
            <a:r>
              <a:rPr lang="en-US" altLang="zh-TW" dirty="0"/>
              <a:t>)/100;</a:t>
            </a:r>
          </a:p>
          <a:p>
            <a:pPr marL="0" indent="0">
              <a:buNone/>
            </a:pPr>
            <a:r>
              <a:rPr lang="en-US" altLang="zh-TW" dirty="0" err="1"/>
              <a:t>Var</a:t>
            </a:r>
            <a:r>
              <a:rPr lang="en-US" altLang="zh-TW" dirty="0" smtClean="0"/>
              <a:t>=</a:t>
            </a:r>
            <a:r>
              <a:rPr lang="zh-TW" altLang="en-US" dirty="0" smtClean="0"/>
              <a:t> </a:t>
            </a:r>
            <a:r>
              <a:rPr lang="en-US" altLang="zh-TW" dirty="0" smtClean="0"/>
              <a:t>(</a:t>
            </a:r>
            <a:r>
              <a:rPr lang="en-US" altLang="zh-TW" dirty="0"/>
              <a:t>x</a:t>
            </a:r>
            <a:r>
              <a:rPr lang="en-US" altLang="zh-TW" sz="1600" dirty="0"/>
              <a:t>1</a:t>
            </a:r>
            <a:r>
              <a:rPr lang="en-US" altLang="zh-TW" dirty="0"/>
              <a:t>-avg</a:t>
            </a:r>
            <a:r>
              <a:rPr lang="en-US" altLang="zh-TW" dirty="0" smtClean="0"/>
              <a:t>)</a:t>
            </a:r>
            <a:r>
              <a:rPr lang="zh-TW" altLang="en-US" dirty="0" smtClean="0"/>
              <a:t>*</a:t>
            </a:r>
            <a:r>
              <a:rPr lang="en-US" altLang="zh-TW" dirty="0"/>
              <a:t> (x</a:t>
            </a:r>
            <a:r>
              <a:rPr lang="en-US" altLang="zh-TW" sz="1600" dirty="0"/>
              <a:t>1</a:t>
            </a:r>
            <a:r>
              <a:rPr lang="en-US" altLang="zh-TW" dirty="0"/>
              <a:t>-avg);</a:t>
            </a:r>
          </a:p>
          <a:p>
            <a:pPr marL="0" indent="0">
              <a:buNone/>
            </a:pPr>
            <a:r>
              <a:rPr lang="en-US" altLang="zh-TW" dirty="0" err="1"/>
              <a:t>Var</a:t>
            </a:r>
            <a:r>
              <a:rPr lang="en-US" altLang="zh-TW" dirty="0"/>
              <a:t>=(x</a:t>
            </a:r>
            <a:r>
              <a:rPr lang="en-US" altLang="zh-TW" sz="1600" dirty="0"/>
              <a:t>2</a:t>
            </a:r>
            <a:r>
              <a:rPr lang="en-US" altLang="zh-TW" dirty="0"/>
              <a:t>-avg) (</a:t>
            </a:r>
            <a:r>
              <a:rPr lang="en-US" altLang="zh-TW" dirty="0" smtClean="0"/>
              <a:t>x</a:t>
            </a:r>
            <a:r>
              <a:rPr lang="en-US" altLang="zh-TW" baseline="-25000" dirty="0" smtClean="0"/>
              <a:t>2</a:t>
            </a:r>
            <a:r>
              <a:rPr lang="en-US" altLang="zh-TW" dirty="0" smtClean="0"/>
              <a:t>-avg</a:t>
            </a:r>
            <a:r>
              <a:rPr lang="en-US" altLang="zh-TW" dirty="0"/>
              <a:t>);</a:t>
            </a:r>
          </a:p>
          <a:p>
            <a:pPr marL="0" indent="0">
              <a:buNone/>
            </a:pPr>
            <a:r>
              <a:rPr lang="en-US" altLang="zh-TW" dirty="0"/>
              <a:t>…</a:t>
            </a:r>
          </a:p>
          <a:p>
            <a:pPr marL="0" indent="0">
              <a:buNone/>
            </a:pPr>
            <a:r>
              <a:rPr lang="en-US" altLang="zh-TW" dirty="0" err="1"/>
              <a:t>Var</a:t>
            </a:r>
            <a:r>
              <a:rPr lang="en-US" altLang="zh-TW" dirty="0"/>
              <a:t>=(x</a:t>
            </a:r>
            <a:r>
              <a:rPr lang="en-US" altLang="zh-TW" sz="1600" dirty="0"/>
              <a:t>100</a:t>
            </a:r>
            <a:r>
              <a:rPr lang="en-US" altLang="zh-TW" dirty="0"/>
              <a:t>-avg) (</a:t>
            </a:r>
            <a:r>
              <a:rPr lang="en-US" altLang="zh-TW" dirty="0" smtClean="0"/>
              <a:t>x</a:t>
            </a:r>
            <a:r>
              <a:rPr lang="en-US" altLang="zh-TW" sz="1600" dirty="0" smtClean="0"/>
              <a:t>100</a:t>
            </a:r>
            <a:r>
              <a:rPr lang="en-US" altLang="zh-TW" dirty="0" smtClean="0"/>
              <a:t>-avg</a:t>
            </a:r>
            <a:r>
              <a:rPr lang="en-US" altLang="zh-TW" dirty="0"/>
              <a:t>);</a:t>
            </a:r>
          </a:p>
          <a:p>
            <a:pPr marL="0" indent="0">
              <a:buNone/>
            </a:pPr>
            <a:r>
              <a:rPr lang="en-US" altLang="zh-TW" dirty="0"/>
              <a:t>//</a:t>
            </a:r>
            <a:r>
              <a:rPr lang="zh-TW" altLang="en-US" dirty="0"/>
              <a:t>最後變異數結果敘述</a:t>
            </a:r>
            <a:endParaRPr lang="en-US" altLang="zh-TW" dirty="0"/>
          </a:p>
          <a:p>
            <a:pPr marL="0" indent="0">
              <a:buNone/>
            </a:pPr>
            <a:endParaRPr lang="en-US" altLang="zh-TW" dirty="0"/>
          </a:p>
          <a:p>
            <a:pPr marL="0" indent="0">
              <a:buNone/>
            </a:pPr>
            <a:endParaRPr lang="en-US" altLang="zh-TW" dirty="0"/>
          </a:p>
          <a:p>
            <a:pPr marL="0" indent="0">
              <a:buNone/>
            </a:pPr>
            <a:endParaRPr lang="zh-TW" altLang="en-US" dirty="0"/>
          </a:p>
          <a:p>
            <a:pPr marL="0" indent="0">
              <a:buNone/>
            </a:pPr>
            <a:endParaRPr lang="zh-TW" altLang="en-US" dirty="0"/>
          </a:p>
        </p:txBody>
      </p:sp>
      <p:sp>
        <p:nvSpPr>
          <p:cNvPr id="4" name="內容版面配置區 2"/>
          <p:cNvSpPr txBox="1">
            <a:spLocks/>
          </p:cNvSpPr>
          <p:nvPr/>
        </p:nvSpPr>
        <p:spPr>
          <a:xfrm>
            <a:off x="5182288" y="1445846"/>
            <a:ext cx="6481176" cy="53128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zh-TW" altLang="en-US" dirty="0"/>
              <a:t>討論：</a:t>
            </a:r>
            <a:endParaRPr lang="en-US" altLang="zh-TW" dirty="0"/>
          </a:p>
          <a:p>
            <a:pPr marL="0" indent="0">
              <a:buNone/>
            </a:pPr>
            <a:r>
              <a:rPr lang="en-US" altLang="zh-TW" dirty="0"/>
              <a:t>(1)</a:t>
            </a:r>
            <a:r>
              <a:rPr lang="zh-TW" altLang="en-US" dirty="0"/>
              <a:t>需</a:t>
            </a:r>
            <a:r>
              <a:rPr lang="en-US" altLang="zh-TW" dirty="0"/>
              <a:t>100</a:t>
            </a:r>
            <a:r>
              <a:rPr lang="zh-TW" altLang="en-US" dirty="0"/>
              <a:t>行讀取資料之</a:t>
            </a:r>
            <a:r>
              <a:rPr lang="zh-TW" altLang="en-US" dirty="0" smtClean="0"/>
              <a:t>敘述</a:t>
            </a:r>
            <a:endParaRPr lang="en-US" altLang="zh-TW" dirty="0" smtClean="0"/>
          </a:p>
          <a:p>
            <a:pPr marL="0" indent="0">
              <a:buNone/>
            </a:pPr>
            <a:r>
              <a:rPr lang="en-US" altLang="zh-TW" dirty="0"/>
              <a:t>(2)</a:t>
            </a:r>
            <a:r>
              <a:rPr lang="zh-TW" altLang="en-US" dirty="0" smtClean="0"/>
              <a:t>須</a:t>
            </a:r>
            <a:r>
              <a:rPr lang="zh-TW" altLang="en-US" dirty="0"/>
              <a:t>很長的累加運算敘述，</a:t>
            </a:r>
            <a:r>
              <a:rPr lang="zh-TW" altLang="en-US" dirty="0" smtClean="0"/>
              <a:t>需很長運算式解</a:t>
            </a:r>
            <a:r>
              <a:rPr lang="zh-TW" altLang="en-US" dirty="0" smtClean="0">
                <a:solidFill>
                  <a:srgbClr val="FF0000"/>
                </a:solidFill>
              </a:rPr>
              <a:t>平均數</a:t>
            </a:r>
            <a:r>
              <a:rPr lang="zh-TW" altLang="en-US" dirty="0" smtClean="0"/>
              <a:t>，</a:t>
            </a:r>
            <a:r>
              <a:rPr lang="zh-TW" altLang="en-US" dirty="0"/>
              <a:t>需</a:t>
            </a:r>
            <a:r>
              <a:rPr lang="en-US" altLang="zh-TW" dirty="0" smtClean="0"/>
              <a:t>100</a:t>
            </a:r>
            <a:r>
              <a:rPr lang="zh-TW" altLang="en-US" dirty="0" smtClean="0"/>
              <a:t>行找最大值、處理</a:t>
            </a:r>
            <a:r>
              <a:rPr lang="zh-TW" altLang="en-US" dirty="0">
                <a:solidFill>
                  <a:srgbClr val="FF0000"/>
                </a:solidFill>
              </a:rPr>
              <a:t>變異數</a:t>
            </a:r>
            <a:r>
              <a:rPr lang="zh-TW" altLang="en-US" dirty="0"/>
              <a:t>之敘述。</a:t>
            </a:r>
            <a:endParaRPr lang="en-US" altLang="zh-TW" dirty="0"/>
          </a:p>
          <a:p>
            <a:pPr marL="0" indent="0">
              <a:buNone/>
            </a:pPr>
            <a:r>
              <a:rPr lang="en-US" altLang="zh-TW" dirty="0" smtClean="0"/>
              <a:t>(3)</a:t>
            </a:r>
            <a:r>
              <a:rPr lang="zh-TW" altLang="en-US" dirty="0"/>
              <a:t>極為暴力方式</a:t>
            </a:r>
            <a:r>
              <a:rPr lang="en-US" altLang="zh-TW" dirty="0"/>
              <a:t>(</a:t>
            </a:r>
            <a:r>
              <a:rPr lang="en-US" altLang="zh-TW" dirty="0" smtClean="0"/>
              <a:t>brute </a:t>
            </a:r>
            <a:r>
              <a:rPr lang="en-US" altLang="zh-TW" dirty="0"/>
              <a:t>force)</a:t>
            </a:r>
          </a:p>
          <a:p>
            <a:pPr marL="0" indent="0">
              <a:buNone/>
            </a:pPr>
            <a:r>
              <a:rPr lang="en-US" altLang="zh-TW" dirty="0" smtClean="0"/>
              <a:t>(4)</a:t>
            </a:r>
            <a:r>
              <a:rPr lang="zh-TW" altLang="en-US" dirty="0"/>
              <a:t>沒有彈性，例如要處理</a:t>
            </a:r>
            <a:r>
              <a:rPr lang="en-US" altLang="zh-TW" dirty="0"/>
              <a:t>1000</a:t>
            </a:r>
            <a:r>
              <a:rPr lang="zh-TW" altLang="en-US" dirty="0"/>
              <a:t>筆？</a:t>
            </a:r>
            <a:r>
              <a:rPr lang="en-US" altLang="zh-TW" dirty="0"/>
              <a:t>Big Data</a:t>
            </a:r>
            <a:r>
              <a:rPr lang="zh-TW" altLang="en-US" dirty="0"/>
              <a:t>？</a:t>
            </a:r>
            <a:endParaRPr lang="en-US" altLang="zh-TW" dirty="0"/>
          </a:p>
          <a:p>
            <a:pPr marL="0" indent="0">
              <a:buNone/>
            </a:pP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 smtClean="0"/>
              <a:t>問題</a:t>
            </a:r>
            <a:r>
              <a:rPr lang="zh-TW" altLang="en-US" dirty="0"/>
              <a:t>剖析：</a:t>
            </a:r>
            <a:r>
              <a:rPr lang="zh-TW" altLang="en-US" dirty="0">
                <a:solidFill>
                  <a:srgbClr val="FF0000"/>
                </a:solidFill>
              </a:rPr>
              <a:t>資料記錄存放問題</a:t>
            </a:r>
            <a:r>
              <a:rPr lang="zh-TW" altLang="en-US" dirty="0"/>
              <a:t>！</a:t>
            </a:r>
            <a:endParaRPr lang="en-US" altLang="zh-TW" dirty="0"/>
          </a:p>
          <a:p>
            <a:pPr marL="0" indent="0">
              <a:buNone/>
            </a:pPr>
            <a:r>
              <a:rPr lang="en-US" altLang="zh-TW" dirty="0"/>
              <a:t>	</a:t>
            </a:r>
            <a:r>
              <a:rPr lang="zh-TW" altLang="en-US" dirty="0" smtClean="0"/>
              <a:t>         不可以</a:t>
            </a:r>
            <a:r>
              <a:rPr lang="zh-TW" altLang="en-US" dirty="0"/>
              <a:t>只用大量變數而已。</a:t>
            </a:r>
            <a:endParaRPr lang="en-US" altLang="zh-TW" dirty="0"/>
          </a:p>
          <a:p>
            <a:pPr marL="0" indent="0">
              <a:buNone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452295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08625" y="365124"/>
            <a:ext cx="3490609" cy="1325563"/>
          </a:xfrm>
        </p:spPr>
        <p:txBody>
          <a:bodyPr>
            <a:normAutofit/>
          </a:bodyPr>
          <a:lstStyle/>
          <a:p>
            <a:r>
              <a:rPr lang="zh-TW" altLang="en-US" sz="3200" b="1" dirty="0" smtClean="0"/>
              <a:t>體驗</a:t>
            </a:r>
            <a:r>
              <a:rPr lang="zh-TW" altLang="en-US" sz="3200" b="1" dirty="0">
                <a:solidFill>
                  <a:srgbClr val="FF0000"/>
                </a:solidFill>
              </a:rPr>
              <a:t>處理</a:t>
            </a:r>
            <a:r>
              <a:rPr lang="en-US" altLang="zh-TW" sz="3200" b="1" dirty="0" smtClean="0">
                <a:solidFill>
                  <a:srgbClr val="FF0000"/>
                </a:solidFill>
              </a:rPr>
              <a:t>10</a:t>
            </a:r>
            <a:r>
              <a:rPr lang="zh-TW" altLang="en-US" sz="3200" b="1" dirty="0" smtClean="0">
                <a:solidFill>
                  <a:srgbClr val="FF0000"/>
                </a:solidFill>
              </a:rPr>
              <a:t>筆資料</a:t>
            </a:r>
            <a:endParaRPr lang="zh-TW" altLang="en-US" sz="3200" dirty="0">
              <a:solidFill>
                <a:srgbClr val="FF0000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0" y="1786714"/>
            <a:ext cx="3929974" cy="2410148"/>
          </a:xfrm>
        </p:spPr>
        <p:txBody>
          <a:bodyPr/>
          <a:lstStyle/>
          <a:p>
            <a:r>
              <a:rPr lang="zh-TW" altLang="en-US" b="1" dirty="0" smtClean="0"/>
              <a:t>如果輸入</a:t>
            </a:r>
            <a:r>
              <a:rPr lang="en-US" altLang="zh-TW" b="1" dirty="0"/>
              <a:t>100</a:t>
            </a:r>
            <a:r>
              <a:rPr lang="zh-TW" altLang="en-US" b="1" dirty="0"/>
              <a:t>筆整數</a:t>
            </a:r>
            <a:r>
              <a:rPr lang="zh-TW" altLang="en-US" b="1" dirty="0" smtClean="0"/>
              <a:t>資料</a:t>
            </a:r>
            <a:r>
              <a:rPr lang="en-US" altLang="zh-TW" b="1" dirty="0" smtClean="0"/>
              <a:t>?</a:t>
            </a:r>
          </a:p>
          <a:p>
            <a:r>
              <a:rPr lang="en-US" altLang="zh-TW" b="1" dirty="0" smtClean="0"/>
              <a:t>code</a:t>
            </a:r>
            <a:r>
              <a:rPr lang="zh-TW" altLang="en-US" b="1" dirty="0" smtClean="0"/>
              <a:t>長度</a:t>
            </a:r>
            <a:r>
              <a:rPr lang="en-US" altLang="zh-TW" b="1" dirty="0" smtClean="0"/>
              <a:t>?</a:t>
            </a:r>
          </a:p>
          <a:p>
            <a:r>
              <a:rPr lang="zh-TW" altLang="en-US" b="1" dirty="0" smtClean="0"/>
              <a:t>彈性</a:t>
            </a:r>
            <a:r>
              <a:rPr lang="en-US" altLang="zh-TW" b="1" dirty="0" smtClean="0"/>
              <a:t>?</a:t>
            </a:r>
            <a:r>
              <a:rPr lang="zh-TW" altLang="en-US" b="1" dirty="0" smtClean="0"/>
              <a:t>效率</a:t>
            </a:r>
            <a:r>
              <a:rPr lang="en-US" altLang="zh-TW" b="1" dirty="0" smtClean="0"/>
              <a:t>?</a:t>
            </a:r>
          </a:p>
          <a:p>
            <a:r>
              <a:rPr lang="zh-TW" altLang="en-US" b="1" dirty="0"/>
              <a:t>如何改善</a:t>
            </a:r>
            <a:r>
              <a:rPr lang="en-US" altLang="zh-TW" b="1" dirty="0"/>
              <a:t>?</a:t>
            </a:r>
          </a:p>
          <a:p>
            <a:endParaRPr lang="zh-TW" altLang="en-US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36243" y="0"/>
            <a:ext cx="5005034" cy="6835387"/>
          </a:xfrm>
          <a:prstGeom prst="rect">
            <a:avLst/>
          </a:prstGeom>
        </p:spPr>
      </p:pic>
      <p:pic>
        <p:nvPicPr>
          <p:cNvPr id="5" name="圖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52612" y="419083"/>
            <a:ext cx="2943225" cy="3543300"/>
          </a:xfrm>
          <a:prstGeom prst="rect">
            <a:avLst/>
          </a:prstGeom>
        </p:spPr>
      </p:pic>
      <p:cxnSp>
        <p:nvCxnSpPr>
          <p:cNvPr id="7" name="直線單箭頭接點 6"/>
          <p:cNvCxnSpPr/>
          <p:nvPr/>
        </p:nvCxnSpPr>
        <p:spPr>
          <a:xfrm flipH="1">
            <a:off x="3423138" y="2993292"/>
            <a:ext cx="2188308" cy="219612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文字方塊 7"/>
          <p:cNvSpPr txBox="1"/>
          <p:nvPr/>
        </p:nvSpPr>
        <p:spPr>
          <a:xfrm>
            <a:off x="477666" y="5143248"/>
            <a:ext cx="207037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if (max&lt;x2) max=x2;</a:t>
            </a:r>
          </a:p>
          <a:p>
            <a:r>
              <a:rPr lang="en-US" altLang="zh-TW" dirty="0" smtClean="0"/>
              <a:t>else max=max;</a:t>
            </a:r>
            <a:endParaRPr lang="zh-TW" altLang="en-US" dirty="0"/>
          </a:p>
        </p:txBody>
      </p:sp>
      <p:sp>
        <p:nvSpPr>
          <p:cNvPr id="9" name="文字方塊 8"/>
          <p:cNvSpPr txBox="1"/>
          <p:nvPr/>
        </p:nvSpPr>
        <p:spPr>
          <a:xfrm>
            <a:off x="477666" y="5827735"/>
            <a:ext cx="37585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if (max&lt;x2) max=x2; else max=max;</a:t>
            </a:r>
          </a:p>
          <a:p>
            <a:r>
              <a:rPr lang="en-US" altLang="zh-TW" dirty="0" smtClean="0"/>
              <a:t>max=</a:t>
            </a:r>
            <a:r>
              <a:rPr lang="en-US" altLang="zh-TW" dirty="0"/>
              <a:t> (max&lt;x2) </a:t>
            </a:r>
            <a:r>
              <a:rPr lang="en-US" altLang="zh-TW" dirty="0" smtClean="0"/>
              <a:t>? x2:max;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387682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0" y="90149"/>
            <a:ext cx="10515600" cy="766560"/>
          </a:xfrm>
        </p:spPr>
        <p:txBody>
          <a:bodyPr/>
          <a:lstStyle/>
          <a:p>
            <a:r>
              <a:rPr lang="zh-TW" altLang="en-US" sz="2800" b="1" dirty="0"/>
              <a:t>輸入</a:t>
            </a:r>
            <a:r>
              <a:rPr lang="en-US" altLang="zh-TW" sz="2800" b="1" dirty="0"/>
              <a:t>10</a:t>
            </a:r>
            <a:r>
              <a:rPr lang="zh-TW" altLang="en-US" sz="2800" b="1" dirty="0"/>
              <a:t>筆整數</a:t>
            </a:r>
            <a:r>
              <a:rPr lang="zh-TW" altLang="en-US" sz="2800" b="1" dirty="0" smtClean="0"/>
              <a:t>資料</a:t>
            </a:r>
            <a:r>
              <a:rPr lang="en-US" altLang="zh-TW" sz="2800" b="1" dirty="0" smtClean="0"/>
              <a:t>(</a:t>
            </a:r>
            <a:r>
              <a:rPr lang="zh-TW" altLang="en-US" sz="2800" b="1" dirty="0" smtClean="0"/>
              <a:t>改用</a:t>
            </a:r>
            <a:r>
              <a:rPr lang="zh-TW" altLang="en-US" sz="2800" b="1" dirty="0" smtClean="0">
                <a:solidFill>
                  <a:srgbClr val="FF0000"/>
                </a:solidFill>
              </a:rPr>
              <a:t>迴圈</a:t>
            </a:r>
            <a:r>
              <a:rPr lang="zh-TW" altLang="en-US" sz="2800" b="1" dirty="0" smtClean="0"/>
              <a:t>，</a:t>
            </a:r>
            <a:r>
              <a:rPr lang="zh-TW" altLang="en-US" sz="2800" b="1" dirty="0"/>
              <a:t>求出平均數及</a:t>
            </a:r>
            <a:r>
              <a:rPr lang="zh-TW" altLang="en-US" sz="2800" b="1" dirty="0" smtClean="0"/>
              <a:t>最大值</a:t>
            </a:r>
            <a:r>
              <a:rPr lang="en-US" altLang="zh-TW" sz="2800" b="1" dirty="0" smtClean="0"/>
              <a:t>(</a:t>
            </a:r>
            <a:r>
              <a:rPr lang="zh-TW" altLang="en-US" sz="2800" b="1" dirty="0" smtClean="0">
                <a:solidFill>
                  <a:srgbClr val="FF0000"/>
                </a:solidFill>
              </a:rPr>
              <a:t>未用</a:t>
            </a:r>
            <a:r>
              <a:rPr lang="zh-TW" altLang="en-US" sz="2800" dirty="0" smtClean="0">
                <a:solidFill>
                  <a:srgbClr val="FF0000"/>
                </a:solidFill>
              </a:rPr>
              <a:t>陣列</a:t>
            </a:r>
            <a:r>
              <a:rPr lang="en-US" altLang="zh-TW" sz="2800" b="1" dirty="0" smtClean="0"/>
              <a:t>)</a:t>
            </a:r>
            <a:endParaRPr lang="zh-TW" altLang="en-US" sz="2800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97277" y="1498060"/>
            <a:ext cx="5291845" cy="5447489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altLang="zh-TW" dirty="0"/>
              <a:t>import </a:t>
            </a:r>
            <a:r>
              <a:rPr lang="en-US" altLang="zh-TW" dirty="0" err="1"/>
              <a:t>java.util.Scanner</a:t>
            </a:r>
            <a:r>
              <a:rPr lang="en-US" altLang="zh-TW" dirty="0"/>
              <a:t>;</a:t>
            </a:r>
          </a:p>
          <a:p>
            <a:pPr marL="0" indent="0">
              <a:buNone/>
            </a:pPr>
            <a:r>
              <a:rPr lang="en-US" altLang="zh-TW" dirty="0"/>
              <a:t>public class </a:t>
            </a:r>
            <a:r>
              <a:rPr lang="en-US" altLang="zh-TW" dirty="0" err="1"/>
              <a:t>without_array</a:t>
            </a:r>
            <a:r>
              <a:rPr lang="en-US" altLang="zh-TW" dirty="0"/>
              <a:t> {</a:t>
            </a:r>
          </a:p>
          <a:p>
            <a:pPr marL="0" indent="0">
              <a:buNone/>
            </a:pPr>
            <a:r>
              <a:rPr lang="en-US" altLang="zh-TW" dirty="0"/>
              <a:t>  public static void main(String[] </a:t>
            </a:r>
            <a:r>
              <a:rPr lang="en-US" altLang="zh-TW" dirty="0" err="1"/>
              <a:t>args</a:t>
            </a:r>
            <a:r>
              <a:rPr lang="en-US" altLang="zh-TW" dirty="0"/>
              <a:t>) {</a:t>
            </a:r>
          </a:p>
          <a:p>
            <a:pPr marL="0" indent="0">
              <a:buNone/>
            </a:pPr>
            <a:r>
              <a:rPr lang="en-US" altLang="zh-TW" dirty="0"/>
              <a:t>    Scanner input = new Scanner(System.in);</a:t>
            </a:r>
          </a:p>
          <a:p>
            <a:pPr marL="0" indent="0">
              <a:buNone/>
            </a:pPr>
            <a:r>
              <a:rPr lang="en-US" altLang="zh-TW" dirty="0"/>
              <a:t>    </a:t>
            </a:r>
            <a:r>
              <a:rPr lang="en-US" altLang="zh-TW" dirty="0" err="1"/>
              <a:t>int</a:t>
            </a:r>
            <a:r>
              <a:rPr lang="en-US" altLang="zh-TW" dirty="0"/>
              <a:t> </a:t>
            </a:r>
            <a:r>
              <a:rPr lang="en-US" altLang="zh-TW" dirty="0" err="1"/>
              <a:t>sc</a:t>
            </a:r>
            <a:r>
              <a:rPr lang="en-US" altLang="zh-TW" dirty="0"/>
              <a:t> = 0, n=1, total=0, max=0;</a:t>
            </a:r>
          </a:p>
          <a:p>
            <a:pPr marL="0" indent="0">
              <a:buNone/>
            </a:pPr>
            <a:r>
              <a:rPr lang="en-US" altLang="zh-TW" dirty="0"/>
              <a:t>    float mean;</a:t>
            </a:r>
          </a:p>
          <a:p>
            <a:pPr marL="0" indent="0">
              <a:buNone/>
            </a:pPr>
            <a:r>
              <a:rPr lang="en-US" altLang="zh-TW" dirty="0">
                <a:solidFill>
                  <a:srgbClr val="FF0000"/>
                </a:solidFill>
              </a:rPr>
              <a:t>    while (n&lt;=10) {</a:t>
            </a:r>
          </a:p>
          <a:p>
            <a:pPr marL="0" indent="0">
              <a:buNone/>
            </a:pPr>
            <a:r>
              <a:rPr lang="en-US" altLang="zh-TW" dirty="0">
                <a:solidFill>
                  <a:srgbClr val="FF0000"/>
                </a:solidFill>
              </a:rPr>
              <a:t>      </a:t>
            </a:r>
            <a:r>
              <a:rPr lang="en-US" altLang="zh-TW" dirty="0" err="1">
                <a:solidFill>
                  <a:srgbClr val="FF0000"/>
                </a:solidFill>
              </a:rPr>
              <a:t>System.out.print</a:t>
            </a:r>
            <a:r>
              <a:rPr lang="en-US" altLang="zh-TW" dirty="0">
                <a:solidFill>
                  <a:srgbClr val="FF0000"/>
                </a:solidFill>
              </a:rPr>
              <a:t>("</a:t>
            </a:r>
            <a:r>
              <a:rPr lang="zh-TW" altLang="en-US" dirty="0">
                <a:solidFill>
                  <a:srgbClr val="FF0000"/>
                </a:solidFill>
              </a:rPr>
              <a:t>輸入第</a:t>
            </a:r>
            <a:r>
              <a:rPr lang="en-US" altLang="zh-TW" dirty="0">
                <a:solidFill>
                  <a:srgbClr val="FF0000"/>
                </a:solidFill>
              </a:rPr>
              <a:t>"+n+"</a:t>
            </a:r>
            <a:r>
              <a:rPr lang="zh-TW" altLang="en-US" dirty="0">
                <a:solidFill>
                  <a:srgbClr val="FF0000"/>
                </a:solidFill>
              </a:rPr>
              <a:t>筆分數：</a:t>
            </a:r>
            <a:r>
              <a:rPr lang="en-US" altLang="zh-TW" dirty="0">
                <a:solidFill>
                  <a:srgbClr val="FF0000"/>
                </a:solidFill>
              </a:rPr>
              <a:t>");</a:t>
            </a:r>
          </a:p>
          <a:p>
            <a:pPr marL="0" indent="0">
              <a:buNone/>
            </a:pPr>
            <a:r>
              <a:rPr lang="en-US" altLang="zh-TW" dirty="0">
                <a:solidFill>
                  <a:srgbClr val="FF0000"/>
                </a:solidFill>
              </a:rPr>
              <a:t>      </a:t>
            </a:r>
            <a:r>
              <a:rPr lang="en-US" altLang="zh-TW" dirty="0" err="1">
                <a:solidFill>
                  <a:srgbClr val="FF0000"/>
                </a:solidFill>
              </a:rPr>
              <a:t>sc</a:t>
            </a:r>
            <a:r>
              <a:rPr lang="en-US" altLang="zh-TW" dirty="0">
                <a:solidFill>
                  <a:srgbClr val="FF0000"/>
                </a:solidFill>
              </a:rPr>
              <a:t>=</a:t>
            </a:r>
            <a:r>
              <a:rPr lang="en-US" altLang="zh-TW" dirty="0" err="1">
                <a:solidFill>
                  <a:srgbClr val="FF0000"/>
                </a:solidFill>
              </a:rPr>
              <a:t>input.nextInt</a:t>
            </a:r>
            <a:r>
              <a:rPr lang="en-US" altLang="zh-TW" dirty="0">
                <a:solidFill>
                  <a:srgbClr val="FF0000"/>
                </a:solidFill>
              </a:rPr>
              <a:t>();</a:t>
            </a:r>
          </a:p>
          <a:p>
            <a:pPr marL="0" indent="0">
              <a:buNone/>
            </a:pPr>
            <a:r>
              <a:rPr lang="en-US" altLang="zh-TW" dirty="0">
                <a:solidFill>
                  <a:srgbClr val="FF0000"/>
                </a:solidFill>
              </a:rPr>
              <a:t>      total=</a:t>
            </a:r>
            <a:r>
              <a:rPr lang="en-US" altLang="zh-TW" dirty="0" err="1">
                <a:solidFill>
                  <a:srgbClr val="FF0000"/>
                </a:solidFill>
              </a:rPr>
              <a:t>total+sc</a:t>
            </a:r>
            <a:r>
              <a:rPr lang="en-US" altLang="zh-TW" dirty="0">
                <a:solidFill>
                  <a:srgbClr val="FF0000"/>
                </a:solidFill>
              </a:rPr>
              <a:t>;</a:t>
            </a:r>
          </a:p>
          <a:p>
            <a:pPr marL="0" indent="0">
              <a:buNone/>
            </a:pPr>
            <a:r>
              <a:rPr lang="en-US" altLang="zh-TW" dirty="0">
                <a:solidFill>
                  <a:srgbClr val="FF0000"/>
                </a:solidFill>
              </a:rPr>
              <a:t>      max=(max&lt;</a:t>
            </a:r>
            <a:r>
              <a:rPr lang="en-US" altLang="zh-TW" dirty="0" err="1">
                <a:solidFill>
                  <a:srgbClr val="FF0000"/>
                </a:solidFill>
              </a:rPr>
              <a:t>sc</a:t>
            </a:r>
            <a:r>
              <a:rPr lang="en-US" altLang="zh-TW" dirty="0">
                <a:solidFill>
                  <a:srgbClr val="FF0000"/>
                </a:solidFill>
              </a:rPr>
              <a:t>)?</a:t>
            </a:r>
            <a:r>
              <a:rPr lang="en-US" altLang="zh-TW" dirty="0" err="1">
                <a:solidFill>
                  <a:srgbClr val="FF0000"/>
                </a:solidFill>
              </a:rPr>
              <a:t>sc:max</a:t>
            </a:r>
            <a:r>
              <a:rPr lang="en-US" altLang="zh-TW" dirty="0">
                <a:solidFill>
                  <a:srgbClr val="FF0000"/>
                </a:solidFill>
              </a:rPr>
              <a:t>;</a:t>
            </a:r>
          </a:p>
          <a:p>
            <a:pPr marL="0" indent="0">
              <a:buNone/>
            </a:pPr>
            <a:r>
              <a:rPr lang="en-US" altLang="zh-TW" dirty="0">
                <a:solidFill>
                  <a:srgbClr val="FF0000"/>
                </a:solidFill>
              </a:rPr>
              <a:t>      n++;  }</a:t>
            </a:r>
          </a:p>
          <a:p>
            <a:pPr marL="0" indent="0">
              <a:buNone/>
            </a:pPr>
            <a:r>
              <a:rPr lang="en-US" altLang="zh-TW" dirty="0">
                <a:solidFill>
                  <a:srgbClr val="FF0000"/>
                </a:solidFill>
              </a:rPr>
              <a:t>    </a:t>
            </a:r>
            <a:r>
              <a:rPr lang="en-US" altLang="zh-TW" dirty="0">
                <a:solidFill>
                  <a:srgbClr val="0070C0"/>
                </a:solidFill>
              </a:rPr>
              <a:t>mean=total/10;</a:t>
            </a:r>
          </a:p>
          <a:p>
            <a:pPr marL="0" indent="0">
              <a:buNone/>
            </a:pPr>
            <a:r>
              <a:rPr lang="en-US" altLang="zh-TW" dirty="0"/>
              <a:t>    </a:t>
            </a:r>
            <a:r>
              <a:rPr lang="en-US" altLang="zh-TW" dirty="0" err="1"/>
              <a:t>System.out.println</a:t>
            </a:r>
            <a:r>
              <a:rPr lang="en-US" altLang="zh-TW" dirty="0"/>
              <a:t>("</a:t>
            </a:r>
            <a:r>
              <a:rPr lang="zh-TW" altLang="en-US" dirty="0"/>
              <a:t>最大值</a:t>
            </a:r>
            <a:r>
              <a:rPr lang="en-US" altLang="zh-TW" dirty="0"/>
              <a:t>: "+max);</a:t>
            </a:r>
          </a:p>
          <a:p>
            <a:pPr marL="0" indent="0">
              <a:buNone/>
            </a:pPr>
            <a:r>
              <a:rPr lang="en-US" altLang="zh-TW" dirty="0"/>
              <a:t>    </a:t>
            </a:r>
            <a:r>
              <a:rPr lang="en-US" altLang="zh-TW" dirty="0" err="1"/>
              <a:t>System.out.println</a:t>
            </a:r>
            <a:r>
              <a:rPr lang="en-US" altLang="zh-TW" dirty="0"/>
              <a:t>("</a:t>
            </a:r>
            <a:r>
              <a:rPr lang="zh-TW" altLang="en-US" dirty="0"/>
              <a:t>平均數</a:t>
            </a:r>
            <a:r>
              <a:rPr lang="en-US" altLang="zh-TW" dirty="0"/>
              <a:t>: "+mean);</a:t>
            </a:r>
          </a:p>
          <a:p>
            <a:pPr marL="0" indent="0">
              <a:buNone/>
            </a:pPr>
            <a:r>
              <a:rPr lang="en-US" altLang="zh-TW" dirty="0"/>
              <a:t>  }//main</a:t>
            </a:r>
          </a:p>
          <a:p>
            <a:pPr marL="0" indent="0">
              <a:buNone/>
            </a:pPr>
            <a:r>
              <a:rPr lang="en-US" altLang="zh-TW" dirty="0"/>
              <a:t>}//class</a:t>
            </a:r>
            <a:endParaRPr lang="zh-TW" altLang="en-US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85007" y="856709"/>
            <a:ext cx="6172200" cy="3543300"/>
          </a:xfrm>
          <a:prstGeom prst="rect">
            <a:avLst/>
          </a:prstGeom>
        </p:spPr>
      </p:pic>
      <p:sp>
        <p:nvSpPr>
          <p:cNvPr id="5" name="文字方塊 4"/>
          <p:cNvSpPr txBox="1"/>
          <p:nvPr/>
        </p:nvSpPr>
        <p:spPr>
          <a:xfrm>
            <a:off x="4834647" y="4566404"/>
            <a:ext cx="7022559" cy="1815882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zh-TW" altLang="en-US" sz="2800" b="1" dirty="0"/>
              <a:t>輸入</a:t>
            </a:r>
            <a:r>
              <a:rPr lang="en-US" altLang="zh-TW" sz="2800" b="1" dirty="0" smtClean="0"/>
              <a:t>10</a:t>
            </a:r>
            <a:r>
              <a:rPr lang="zh-TW" altLang="en-US" sz="2800" b="1" dirty="0" smtClean="0"/>
              <a:t>筆</a:t>
            </a:r>
            <a:r>
              <a:rPr lang="zh-TW" altLang="en-US" sz="2800" b="1" dirty="0"/>
              <a:t>整數資料</a:t>
            </a:r>
            <a:r>
              <a:rPr lang="zh-TW" altLang="en-US" sz="2800" b="1" dirty="0" smtClean="0"/>
              <a:t>，求</a:t>
            </a:r>
            <a:r>
              <a:rPr lang="zh-TW" altLang="en-US" sz="2800" b="1" dirty="0"/>
              <a:t>出</a:t>
            </a:r>
            <a:r>
              <a:rPr lang="zh-TW" altLang="en-US" sz="2800" b="1" dirty="0" smtClean="0"/>
              <a:t>平均數及最大值</a:t>
            </a:r>
            <a:r>
              <a:rPr lang="en-US" altLang="zh-TW" sz="2800" b="1" dirty="0" smtClean="0"/>
              <a:t>!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TW" altLang="en-US" sz="2800" b="1" dirty="0" smtClean="0"/>
              <a:t>若要</a:t>
            </a:r>
            <a:r>
              <a:rPr lang="zh-TW" altLang="en-US" sz="2800" b="1" dirty="0"/>
              <a:t>再</a:t>
            </a:r>
            <a:r>
              <a:rPr lang="zh-TW" altLang="en-US" sz="2800" b="1" dirty="0" smtClean="0"/>
              <a:t>求</a:t>
            </a:r>
            <a:r>
              <a:rPr lang="zh-TW" altLang="en-US" sz="2800" b="1" dirty="0">
                <a:solidFill>
                  <a:srgbClr val="FF0000"/>
                </a:solidFill>
              </a:rPr>
              <a:t>變異數</a:t>
            </a:r>
            <a:r>
              <a:rPr lang="zh-TW" altLang="en-US" sz="2800" b="1" dirty="0"/>
              <a:t>，如何做</a:t>
            </a:r>
            <a:r>
              <a:rPr lang="zh-TW" altLang="en-US" sz="2800" b="1" dirty="0" smtClean="0"/>
              <a:t>？</a:t>
            </a:r>
            <a:r>
              <a:rPr lang="en-US" altLang="zh-TW" sz="2800" b="1" dirty="0" smtClean="0"/>
              <a:t>(impossible)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TW" altLang="en-US" sz="2800" b="1" dirty="0" smtClean="0">
                <a:solidFill>
                  <a:srgbClr val="FF0000"/>
                </a:solidFill>
              </a:rPr>
              <a:t>之後再求</a:t>
            </a:r>
            <a:r>
              <a:rPr lang="en-US" altLang="zh-TW" sz="2800" b="1" dirty="0" smtClean="0">
                <a:solidFill>
                  <a:srgbClr val="FF0000"/>
                </a:solidFill>
              </a:rPr>
              <a:t>min</a:t>
            </a:r>
            <a:r>
              <a:rPr lang="zh-TW" altLang="en-US" sz="2800" b="1" dirty="0">
                <a:solidFill>
                  <a:srgbClr val="FF0000"/>
                </a:solidFill>
              </a:rPr>
              <a:t> ，</a:t>
            </a:r>
            <a:r>
              <a:rPr lang="zh-TW" altLang="en-US" sz="2800" b="1" dirty="0"/>
              <a:t>如何做</a:t>
            </a:r>
            <a:r>
              <a:rPr lang="zh-TW" altLang="en-US" sz="2800" b="1" dirty="0" smtClean="0"/>
              <a:t>？</a:t>
            </a:r>
            <a:r>
              <a:rPr lang="en-US" altLang="zh-TW" sz="2800" b="1" dirty="0"/>
              <a:t>(impossible)</a:t>
            </a:r>
            <a:endParaRPr lang="en-US" altLang="zh-TW" sz="2800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TW" altLang="en-US" sz="2800" b="1" dirty="0" smtClean="0">
                <a:solidFill>
                  <a:srgbClr val="FF0000"/>
                </a:solidFill>
              </a:rPr>
              <a:t>後續印出</a:t>
            </a:r>
            <a:r>
              <a:rPr lang="en-US" altLang="zh-TW" sz="2800" b="1" dirty="0">
                <a:solidFill>
                  <a:srgbClr val="FF0000"/>
                </a:solidFill>
              </a:rPr>
              <a:t>10</a:t>
            </a:r>
            <a:r>
              <a:rPr lang="zh-TW" altLang="en-US" sz="2800" b="1" dirty="0">
                <a:solidFill>
                  <a:srgbClr val="FF0000"/>
                </a:solidFill>
              </a:rPr>
              <a:t>筆整數</a:t>
            </a:r>
            <a:r>
              <a:rPr lang="zh-TW" altLang="en-US" sz="2800" b="1" dirty="0" smtClean="0">
                <a:solidFill>
                  <a:srgbClr val="FF0000"/>
                </a:solidFill>
              </a:rPr>
              <a:t>資料</a:t>
            </a:r>
            <a:r>
              <a:rPr lang="zh-TW" altLang="en-US" sz="2800" b="1" dirty="0"/>
              <a:t>，如何做</a:t>
            </a:r>
            <a:r>
              <a:rPr lang="zh-TW" altLang="en-US" sz="2800" b="1" dirty="0" smtClean="0"/>
              <a:t>？</a:t>
            </a:r>
            <a:r>
              <a:rPr lang="en-US" altLang="zh-TW" sz="2800" b="1" dirty="0" smtClean="0"/>
              <a:t>(String)</a:t>
            </a:r>
            <a:endParaRPr lang="zh-TW" altLang="en-US" sz="2800" dirty="0"/>
          </a:p>
        </p:txBody>
      </p:sp>
    </p:spTree>
    <p:extLst>
      <p:ext uri="{BB962C8B-B14F-4D97-AF65-F5344CB8AC3E}">
        <p14:creationId xmlns:p14="http://schemas.microsoft.com/office/powerpoint/2010/main" val="2458021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531139" y="133754"/>
            <a:ext cx="7910209" cy="549275"/>
          </a:xfrm>
        </p:spPr>
        <p:txBody>
          <a:bodyPr>
            <a:normAutofit fontScale="90000"/>
          </a:bodyPr>
          <a:lstStyle/>
          <a:p>
            <a:r>
              <a:rPr lang="zh-TW" altLang="en-US" dirty="0" smtClean="0"/>
              <a:t>用字串存放</a:t>
            </a:r>
            <a:r>
              <a:rPr lang="zh-TW" altLang="en-US" b="1" dirty="0" smtClean="0"/>
              <a:t>輸入資料</a:t>
            </a:r>
            <a:r>
              <a:rPr lang="en-US" altLang="zh-TW" b="1" dirty="0" smtClean="0"/>
              <a:t>:</a:t>
            </a:r>
            <a:r>
              <a:rPr lang="zh-TW" altLang="en-US" dirty="0" smtClean="0"/>
              <a:t>字串</a:t>
            </a:r>
            <a:r>
              <a:rPr lang="zh-TW" altLang="en-US" dirty="0" smtClean="0">
                <a:solidFill>
                  <a:srgbClr val="FF0000"/>
                </a:solidFill>
              </a:rPr>
              <a:t>連結</a:t>
            </a: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40468" y="570706"/>
            <a:ext cx="11013332" cy="6151107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altLang="zh-TW" sz="3500" dirty="0"/>
              <a:t>import </a:t>
            </a:r>
            <a:r>
              <a:rPr lang="en-US" altLang="zh-TW" sz="3500" dirty="0" err="1"/>
              <a:t>java.util.Scanner</a:t>
            </a:r>
            <a:r>
              <a:rPr lang="en-US" altLang="zh-TW" sz="3500" dirty="0"/>
              <a:t>;</a:t>
            </a:r>
          </a:p>
          <a:p>
            <a:pPr marL="0" indent="0">
              <a:buNone/>
            </a:pPr>
            <a:r>
              <a:rPr lang="en-US" altLang="zh-TW" sz="3500" dirty="0"/>
              <a:t>public class without_array2 {</a:t>
            </a:r>
          </a:p>
          <a:p>
            <a:pPr marL="0" indent="0">
              <a:buNone/>
            </a:pPr>
            <a:r>
              <a:rPr lang="en-US" altLang="zh-TW" sz="3500" dirty="0"/>
              <a:t>  public static void main(String[] </a:t>
            </a:r>
            <a:r>
              <a:rPr lang="en-US" altLang="zh-TW" sz="3500" dirty="0" err="1"/>
              <a:t>args</a:t>
            </a:r>
            <a:r>
              <a:rPr lang="en-US" altLang="zh-TW" sz="3500" dirty="0"/>
              <a:t>) {</a:t>
            </a:r>
          </a:p>
          <a:p>
            <a:pPr marL="0" indent="0">
              <a:buNone/>
            </a:pPr>
            <a:r>
              <a:rPr lang="en-US" altLang="zh-TW" sz="3500" dirty="0"/>
              <a:t>    Scanner input = new Scanner(System.in);</a:t>
            </a:r>
          </a:p>
          <a:p>
            <a:pPr marL="0" indent="0">
              <a:buNone/>
            </a:pPr>
            <a:r>
              <a:rPr lang="en-US" altLang="zh-TW" sz="3500" dirty="0"/>
              <a:t>    </a:t>
            </a:r>
            <a:r>
              <a:rPr lang="en-US" altLang="zh-TW" sz="3500" dirty="0" err="1"/>
              <a:t>int</a:t>
            </a:r>
            <a:r>
              <a:rPr lang="en-US" altLang="zh-TW" sz="3500" dirty="0"/>
              <a:t> </a:t>
            </a:r>
            <a:r>
              <a:rPr lang="en-US" altLang="zh-TW" sz="3500" dirty="0" err="1"/>
              <a:t>sc</a:t>
            </a:r>
            <a:r>
              <a:rPr lang="en-US" altLang="zh-TW" sz="3500" dirty="0"/>
              <a:t> = 0, n=1, total=0, max=0;</a:t>
            </a:r>
          </a:p>
          <a:p>
            <a:pPr marL="0" indent="0">
              <a:buNone/>
            </a:pPr>
            <a:r>
              <a:rPr lang="en-US" altLang="zh-TW" sz="3500" dirty="0"/>
              <a:t>    float mean;</a:t>
            </a:r>
          </a:p>
          <a:p>
            <a:pPr marL="0" indent="0">
              <a:buNone/>
            </a:pPr>
            <a:r>
              <a:rPr lang="en-US" altLang="zh-TW" sz="3500" dirty="0"/>
              <a:t>    </a:t>
            </a:r>
            <a:r>
              <a:rPr lang="en-US" altLang="zh-TW" sz="3500" dirty="0">
                <a:solidFill>
                  <a:srgbClr val="FF0000"/>
                </a:solidFill>
              </a:rPr>
              <a:t>String data="";</a:t>
            </a:r>
          </a:p>
          <a:p>
            <a:pPr marL="0" indent="0">
              <a:buNone/>
            </a:pPr>
            <a:r>
              <a:rPr lang="en-US" altLang="zh-TW" sz="3500" dirty="0"/>
              <a:t>    while (n&lt;=10) {</a:t>
            </a:r>
          </a:p>
          <a:p>
            <a:pPr marL="0" indent="0">
              <a:buNone/>
            </a:pPr>
            <a:r>
              <a:rPr lang="en-US" altLang="zh-TW" sz="3500" dirty="0"/>
              <a:t>      </a:t>
            </a:r>
            <a:r>
              <a:rPr lang="en-US" altLang="zh-TW" sz="3500" dirty="0" err="1"/>
              <a:t>System.out.print</a:t>
            </a:r>
            <a:r>
              <a:rPr lang="en-US" altLang="zh-TW" sz="3500" dirty="0"/>
              <a:t>("</a:t>
            </a:r>
            <a:r>
              <a:rPr lang="zh-TW" altLang="en-US" sz="3500" dirty="0"/>
              <a:t>輸入第</a:t>
            </a:r>
            <a:r>
              <a:rPr lang="en-US" altLang="zh-TW" sz="3500" dirty="0"/>
              <a:t>"+n+"</a:t>
            </a:r>
            <a:r>
              <a:rPr lang="zh-TW" altLang="en-US" sz="3500" dirty="0"/>
              <a:t>筆分數：</a:t>
            </a:r>
            <a:r>
              <a:rPr lang="en-US" altLang="zh-TW" sz="3500" dirty="0"/>
              <a:t>");</a:t>
            </a:r>
          </a:p>
          <a:p>
            <a:pPr marL="0" indent="0">
              <a:buNone/>
            </a:pPr>
            <a:r>
              <a:rPr lang="en-US" altLang="zh-TW" sz="3500" dirty="0"/>
              <a:t>      </a:t>
            </a:r>
            <a:r>
              <a:rPr lang="en-US" altLang="zh-TW" sz="3500" dirty="0" err="1"/>
              <a:t>sc</a:t>
            </a:r>
            <a:r>
              <a:rPr lang="en-US" altLang="zh-TW" sz="3500" dirty="0"/>
              <a:t>=</a:t>
            </a:r>
            <a:r>
              <a:rPr lang="en-US" altLang="zh-TW" sz="3500" dirty="0" err="1"/>
              <a:t>input.nextInt</a:t>
            </a:r>
            <a:r>
              <a:rPr lang="en-US" altLang="zh-TW" sz="3500" dirty="0"/>
              <a:t>();</a:t>
            </a:r>
          </a:p>
          <a:p>
            <a:pPr marL="0" indent="0">
              <a:buNone/>
            </a:pPr>
            <a:r>
              <a:rPr lang="en-US" altLang="zh-TW" sz="3500" dirty="0">
                <a:solidFill>
                  <a:srgbClr val="FF0000"/>
                </a:solidFill>
              </a:rPr>
              <a:t>      data=data+"</a:t>
            </a:r>
            <a:r>
              <a:rPr lang="zh-TW" altLang="en-US" sz="3500" dirty="0">
                <a:solidFill>
                  <a:srgbClr val="FF0000"/>
                </a:solidFill>
              </a:rPr>
              <a:t>第</a:t>
            </a:r>
            <a:r>
              <a:rPr lang="en-US" altLang="zh-TW" sz="3500" dirty="0">
                <a:solidFill>
                  <a:srgbClr val="FF0000"/>
                </a:solidFill>
              </a:rPr>
              <a:t>"+n+"</a:t>
            </a:r>
            <a:r>
              <a:rPr lang="zh-TW" altLang="en-US" sz="3500" dirty="0">
                <a:solidFill>
                  <a:srgbClr val="FF0000"/>
                </a:solidFill>
              </a:rPr>
              <a:t>筆分數：</a:t>
            </a:r>
            <a:r>
              <a:rPr lang="en-US" altLang="zh-TW" sz="3500" dirty="0">
                <a:solidFill>
                  <a:srgbClr val="FF0000"/>
                </a:solidFill>
              </a:rPr>
              <a:t>"+</a:t>
            </a:r>
            <a:r>
              <a:rPr lang="en-US" altLang="zh-TW" sz="3500" dirty="0" err="1">
                <a:solidFill>
                  <a:srgbClr val="FF0000"/>
                </a:solidFill>
              </a:rPr>
              <a:t>sc</a:t>
            </a:r>
            <a:r>
              <a:rPr lang="en-US" altLang="zh-TW" sz="3500" dirty="0">
                <a:solidFill>
                  <a:srgbClr val="FF0000"/>
                </a:solidFill>
              </a:rPr>
              <a:t>+"\n";</a:t>
            </a:r>
          </a:p>
          <a:p>
            <a:pPr marL="0" indent="0">
              <a:buNone/>
            </a:pPr>
            <a:r>
              <a:rPr lang="en-US" altLang="zh-TW" sz="3500" dirty="0"/>
              <a:t>      total=</a:t>
            </a:r>
            <a:r>
              <a:rPr lang="en-US" altLang="zh-TW" sz="3500" dirty="0" err="1"/>
              <a:t>total+sc</a:t>
            </a:r>
            <a:r>
              <a:rPr lang="en-US" altLang="zh-TW" sz="3500" dirty="0"/>
              <a:t>;</a:t>
            </a:r>
          </a:p>
          <a:p>
            <a:pPr marL="0" indent="0">
              <a:buNone/>
            </a:pPr>
            <a:r>
              <a:rPr lang="en-US" altLang="zh-TW" sz="3500" dirty="0"/>
              <a:t>      max=(max&lt;</a:t>
            </a:r>
            <a:r>
              <a:rPr lang="en-US" altLang="zh-TW" sz="3500" dirty="0" err="1"/>
              <a:t>sc</a:t>
            </a:r>
            <a:r>
              <a:rPr lang="en-US" altLang="zh-TW" sz="3500" dirty="0"/>
              <a:t>)?</a:t>
            </a:r>
            <a:r>
              <a:rPr lang="en-US" altLang="zh-TW" sz="3500" dirty="0" err="1"/>
              <a:t>sc:max</a:t>
            </a:r>
            <a:r>
              <a:rPr lang="en-US" altLang="zh-TW" sz="3500" dirty="0"/>
              <a:t>;</a:t>
            </a:r>
          </a:p>
          <a:p>
            <a:pPr marL="0" indent="0">
              <a:buNone/>
            </a:pPr>
            <a:r>
              <a:rPr lang="en-US" altLang="zh-TW" sz="3500" dirty="0"/>
              <a:t>      n++;  }</a:t>
            </a:r>
          </a:p>
          <a:p>
            <a:pPr marL="0" indent="0">
              <a:buNone/>
            </a:pPr>
            <a:r>
              <a:rPr lang="en-US" altLang="zh-TW" sz="3500" dirty="0"/>
              <a:t>    mean=total/10;</a:t>
            </a:r>
          </a:p>
          <a:p>
            <a:pPr marL="0" indent="0">
              <a:buNone/>
            </a:pPr>
            <a:r>
              <a:rPr lang="en-US" altLang="zh-TW" sz="3500" dirty="0"/>
              <a:t>    </a:t>
            </a:r>
            <a:r>
              <a:rPr lang="en-US" altLang="zh-TW" sz="3500" dirty="0" err="1"/>
              <a:t>System.out.println</a:t>
            </a:r>
            <a:r>
              <a:rPr lang="en-US" altLang="zh-TW" sz="3500" dirty="0"/>
              <a:t>("\n</a:t>
            </a:r>
            <a:r>
              <a:rPr lang="zh-TW" altLang="en-US" sz="3500" dirty="0"/>
              <a:t>最大值</a:t>
            </a:r>
            <a:r>
              <a:rPr lang="en-US" altLang="zh-TW" sz="3500" dirty="0"/>
              <a:t>: "+max);</a:t>
            </a:r>
          </a:p>
          <a:p>
            <a:pPr marL="0" indent="0">
              <a:buNone/>
            </a:pPr>
            <a:r>
              <a:rPr lang="en-US" altLang="zh-TW" sz="3500" dirty="0"/>
              <a:t>    </a:t>
            </a:r>
            <a:r>
              <a:rPr lang="en-US" altLang="zh-TW" sz="3500" dirty="0" err="1"/>
              <a:t>System.out.println</a:t>
            </a:r>
            <a:r>
              <a:rPr lang="en-US" altLang="zh-TW" sz="3500" dirty="0"/>
              <a:t>("</a:t>
            </a:r>
            <a:r>
              <a:rPr lang="zh-TW" altLang="en-US" sz="3500" dirty="0"/>
              <a:t>平均數</a:t>
            </a:r>
            <a:r>
              <a:rPr lang="en-US" altLang="zh-TW" sz="3500" dirty="0"/>
              <a:t>: "+mean);</a:t>
            </a:r>
          </a:p>
          <a:p>
            <a:pPr marL="0" indent="0">
              <a:buNone/>
            </a:pPr>
            <a:r>
              <a:rPr lang="en-US" altLang="zh-TW" sz="3500" dirty="0"/>
              <a:t>    </a:t>
            </a:r>
            <a:r>
              <a:rPr lang="en-US" altLang="zh-TW" sz="3500" dirty="0" err="1">
                <a:solidFill>
                  <a:srgbClr val="FF0000"/>
                </a:solidFill>
              </a:rPr>
              <a:t>System.out.println</a:t>
            </a:r>
            <a:r>
              <a:rPr lang="en-US" altLang="zh-TW" sz="3500" dirty="0">
                <a:solidFill>
                  <a:srgbClr val="FF0000"/>
                </a:solidFill>
              </a:rPr>
              <a:t>(data);</a:t>
            </a:r>
          </a:p>
          <a:p>
            <a:pPr marL="0" indent="0">
              <a:buNone/>
            </a:pPr>
            <a:r>
              <a:rPr lang="en-US" altLang="zh-TW" sz="3500" dirty="0"/>
              <a:t>  }//main</a:t>
            </a:r>
          </a:p>
          <a:p>
            <a:pPr marL="0" indent="0">
              <a:buNone/>
            </a:pPr>
            <a:r>
              <a:rPr lang="en-US" altLang="zh-TW" sz="3500" dirty="0"/>
              <a:t>}//class</a:t>
            </a:r>
          </a:p>
          <a:p>
            <a:endParaRPr lang="zh-TW" altLang="en-US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60275" y="1027906"/>
            <a:ext cx="5105240" cy="5074393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6721813" y="4056434"/>
            <a:ext cx="1828800" cy="205253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7" name="直線單箭頭接點 6"/>
          <p:cNvCxnSpPr/>
          <p:nvPr/>
        </p:nvCxnSpPr>
        <p:spPr>
          <a:xfrm flipV="1">
            <a:off x="2869660" y="5116749"/>
            <a:ext cx="3852153" cy="90467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70514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利用多個變數，處理資料</a:t>
            </a:r>
            <a:r>
              <a:rPr lang="en-US" altLang="zh-TW" dirty="0" smtClean="0"/>
              <a:t>(</a:t>
            </a:r>
            <a:r>
              <a:rPr lang="zh-TW" altLang="en-US" dirty="0" smtClean="0"/>
              <a:t>未</a:t>
            </a:r>
            <a:r>
              <a:rPr lang="zh-TW" altLang="en-US" dirty="0"/>
              <a:t>使</a:t>
            </a:r>
            <a:r>
              <a:rPr lang="zh-TW" altLang="en-US" dirty="0" smtClean="0"/>
              <a:t>用陣列</a:t>
            </a:r>
            <a:r>
              <a:rPr lang="en-US" altLang="zh-TW" dirty="0" smtClean="0"/>
              <a:t>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38200" y="1825625"/>
            <a:ext cx="4467726" cy="3696870"/>
          </a:xfrm>
        </p:spPr>
        <p:txBody>
          <a:bodyPr/>
          <a:lstStyle/>
          <a:p>
            <a:r>
              <a:rPr lang="zh-TW" altLang="en-US" dirty="0" smtClean="0"/>
              <a:t>任何時候，若再多一筆資料，需再增加程式碼，求</a:t>
            </a:r>
            <a:r>
              <a:rPr lang="en-US" altLang="zh-TW" dirty="0" smtClean="0"/>
              <a:t>max</a:t>
            </a:r>
            <a:r>
              <a:rPr lang="zh-TW" altLang="en-US" dirty="0" smtClean="0"/>
              <a:t>、</a:t>
            </a:r>
            <a:r>
              <a:rPr lang="en-US" altLang="zh-TW" dirty="0" smtClean="0"/>
              <a:t>mean</a:t>
            </a:r>
            <a:r>
              <a:rPr lang="zh-TW" altLang="en-US" dirty="0" smtClean="0"/>
              <a:t>敘述都須修改程式。</a:t>
            </a:r>
            <a:endParaRPr lang="en-US" altLang="zh-TW" dirty="0" smtClean="0"/>
          </a:p>
          <a:p>
            <a:r>
              <a:rPr lang="zh-TW" altLang="en-US" dirty="0" smtClean="0"/>
              <a:t>皆是序列</a:t>
            </a:r>
            <a:r>
              <a:rPr lang="en-US" altLang="zh-TW" dirty="0" smtClean="0"/>
              <a:t>(Sequence)</a:t>
            </a:r>
            <a:r>
              <a:rPr lang="zh-TW" altLang="en-US" dirty="0" smtClean="0"/>
              <a:t>，無法使用迴圈，缺乏自動化機制。</a:t>
            </a:r>
            <a:endParaRPr lang="en-US" altLang="zh-TW" dirty="0" smtClean="0"/>
          </a:p>
          <a:p>
            <a:r>
              <a:rPr lang="zh-TW" altLang="en-US" dirty="0" smtClean="0"/>
              <a:t>屬於暴力法。</a:t>
            </a:r>
            <a:endParaRPr lang="zh-TW" altLang="en-US" dirty="0"/>
          </a:p>
        </p:txBody>
      </p:sp>
      <p:sp>
        <p:nvSpPr>
          <p:cNvPr id="5" name="矩形 4"/>
          <p:cNvSpPr/>
          <p:nvPr/>
        </p:nvSpPr>
        <p:spPr>
          <a:xfrm>
            <a:off x="7712242" y="1825625"/>
            <a:ext cx="2213811" cy="423511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7" name="直線接點 6"/>
          <p:cNvCxnSpPr/>
          <p:nvPr/>
        </p:nvCxnSpPr>
        <p:spPr>
          <a:xfrm>
            <a:off x="7712242" y="2117558"/>
            <a:ext cx="221381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線接點 7"/>
          <p:cNvCxnSpPr/>
          <p:nvPr/>
        </p:nvCxnSpPr>
        <p:spPr>
          <a:xfrm>
            <a:off x="7712242" y="2390274"/>
            <a:ext cx="221381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接點 8"/>
          <p:cNvCxnSpPr/>
          <p:nvPr/>
        </p:nvCxnSpPr>
        <p:spPr>
          <a:xfrm>
            <a:off x="7712242" y="2691063"/>
            <a:ext cx="221381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線接點 9"/>
          <p:cNvCxnSpPr/>
          <p:nvPr/>
        </p:nvCxnSpPr>
        <p:spPr>
          <a:xfrm>
            <a:off x="7712239" y="4086726"/>
            <a:ext cx="221381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接點 10"/>
          <p:cNvCxnSpPr/>
          <p:nvPr/>
        </p:nvCxnSpPr>
        <p:spPr>
          <a:xfrm>
            <a:off x="7712230" y="4327358"/>
            <a:ext cx="221381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接點 11"/>
          <p:cNvCxnSpPr/>
          <p:nvPr/>
        </p:nvCxnSpPr>
        <p:spPr>
          <a:xfrm>
            <a:off x="7712234" y="5181601"/>
            <a:ext cx="221381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文字方塊 13"/>
          <p:cNvSpPr txBox="1"/>
          <p:nvPr/>
        </p:nvSpPr>
        <p:spPr>
          <a:xfrm>
            <a:off x="6995302" y="1825625"/>
            <a:ext cx="716928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zh-TW" dirty="0"/>
              <a:t>x</a:t>
            </a:r>
            <a:r>
              <a:rPr lang="en-US" altLang="zh-TW" dirty="0" smtClean="0"/>
              <a:t>1</a:t>
            </a:r>
            <a:br>
              <a:rPr lang="en-US" altLang="zh-TW" dirty="0" smtClean="0"/>
            </a:br>
            <a:r>
              <a:rPr lang="en-US" altLang="zh-TW" dirty="0" smtClean="0"/>
              <a:t>x2</a:t>
            </a:r>
            <a:br>
              <a:rPr lang="en-US" altLang="zh-TW" dirty="0" smtClean="0"/>
            </a:br>
            <a:r>
              <a:rPr lang="en-US" altLang="zh-TW" dirty="0" smtClean="0"/>
              <a:t>x3</a:t>
            </a:r>
          </a:p>
          <a:p>
            <a:pPr algn="ctr"/>
            <a:r>
              <a:rPr lang="zh-TW" altLang="en-US" dirty="0" smtClean="0"/>
              <a:t>      </a:t>
            </a:r>
            <a:r>
              <a:rPr lang="en-US" altLang="zh-TW" dirty="0" smtClean="0"/>
              <a:t>.</a:t>
            </a:r>
            <a:endParaRPr lang="en-US" altLang="zh-TW" dirty="0"/>
          </a:p>
          <a:p>
            <a:pPr algn="ctr"/>
            <a:r>
              <a:rPr lang="zh-TW" altLang="en-US" dirty="0" smtClean="0"/>
              <a:t>      </a:t>
            </a:r>
            <a:r>
              <a:rPr lang="en-US" altLang="zh-TW" dirty="0" smtClean="0"/>
              <a:t>.</a:t>
            </a:r>
          </a:p>
          <a:p>
            <a:pPr algn="ctr"/>
            <a:r>
              <a:rPr lang="zh-TW" altLang="en-US" dirty="0" smtClean="0"/>
              <a:t>      </a:t>
            </a:r>
            <a:r>
              <a:rPr lang="en-US" altLang="zh-TW" dirty="0" smtClean="0"/>
              <a:t>.</a:t>
            </a:r>
            <a:endParaRPr lang="en-US" altLang="zh-TW" dirty="0"/>
          </a:p>
          <a:p>
            <a:pPr algn="ctr"/>
            <a:r>
              <a:rPr lang="zh-TW" altLang="en-US" dirty="0" smtClean="0"/>
              <a:t>      </a:t>
            </a:r>
            <a:r>
              <a:rPr lang="en-US" altLang="zh-TW" dirty="0" smtClean="0"/>
              <a:t>.</a:t>
            </a:r>
          </a:p>
          <a:p>
            <a:pPr algn="r"/>
            <a:r>
              <a:rPr lang="en-US" altLang="zh-TW" dirty="0" smtClean="0"/>
              <a:t>X9</a:t>
            </a:r>
          </a:p>
          <a:p>
            <a:pPr algn="r"/>
            <a:r>
              <a:rPr lang="en-US" altLang="zh-TW" dirty="0" smtClean="0"/>
              <a:t>x10</a:t>
            </a:r>
            <a:br>
              <a:rPr lang="en-US" altLang="zh-TW" dirty="0" smtClean="0"/>
            </a:b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 smtClean="0"/>
              <a:t>mean</a:t>
            </a:r>
            <a:br>
              <a:rPr lang="en-US" altLang="zh-TW" dirty="0" smtClean="0"/>
            </a:b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 smtClean="0"/>
              <a:t>max</a:t>
            </a:r>
            <a:endParaRPr lang="zh-TW" altLang="en-US" dirty="0"/>
          </a:p>
        </p:txBody>
      </p:sp>
      <p:cxnSp>
        <p:nvCxnSpPr>
          <p:cNvPr id="15" name="直線接點 14"/>
          <p:cNvCxnSpPr/>
          <p:nvPr/>
        </p:nvCxnSpPr>
        <p:spPr>
          <a:xfrm>
            <a:off x="7712234" y="3802763"/>
            <a:ext cx="221381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98504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04446" y="87086"/>
            <a:ext cx="10515600" cy="1325563"/>
          </a:xfrm>
        </p:spPr>
        <p:txBody>
          <a:bodyPr/>
          <a:lstStyle/>
          <a:p>
            <a:r>
              <a:rPr lang="en-US" altLang="zh-TW" dirty="0" smtClean="0"/>
              <a:t>Q1: </a:t>
            </a:r>
            <a:r>
              <a:rPr lang="zh-TW" altLang="en-US" dirty="0" smtClean="0"/>
              <a:t>追蹤程式</a:t>
            </a:r>
            <a:r>
              <a:rPr lang="en-US" altLang="zh-TW" dirty="0" smtClean="0"/>
              <a:t>:</a:t>
            </a:r>
            <a:r>
              <a:rPr lang="zh-TW" altLang="en-US" dirty="0" smtClean="0"/>
              <a:t> 印出結果</a:t>
            </a:r>
            <a:r>
              <a:rPr lang="en-US" altLang="zh-TW" dirty="0" smtClean="0"/>
              <a:t>? </a:t>
            </a:r>
            <a:r>
              <a:rPr lang="zh-TW" altLang="en-US" dirty="0" smtClean="0"/>
              <a:t>搶答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04446" y="1641248"/>
            <a:ext cx="6681092" cy="3470013"/>
          </a:xfrm>
          <a:ln>
            <a:solidFill>
              <a:schemeClr val="accent1"/>
            </a:solidFill>
          </a:ln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altLang="zh-TW" dirty="0" smtClean="0"/>
              <a:t> </a:t>
            </a:r>
            <a:r>
              <a:rPr lang="en-US" altLang="zh-TW" sz="4000" dirty="0" err="1" smtClean="0"/>
              <a:t>int</a:t>
            </a:r>
            <a:r>
              <a:rPr lang="en-US" altLang="zh-TW" sz="4000" dirty="0" smtClean="0"/>
              <a:t> p=0, </a:t>
            </a:r>
            <a:r>
              <a:rPr lang="en-US" altLang="zh-TW" sz="4000" dirty="0" err="1" smtClean="0"/>
              <a:t>i</a:t>
            </a:r>
            <a:r>
              <a:rPr lang="en-US" altLang="zh-TW" sz="4000" dirty="0" smtClean="0"/>
              <a:t>=1, n=9;</a:t>
            </a:r>
          </a:p>
          <a:p>
            <a:pPr marL="0" indent="0">
              <a:buNone/>
            </a:pPr>
            <a:r>
              <a:rPr lang="en-US" altLang="zh-TW" sz="4000" dirty="0"/>
              <a:t>w</a:t>
            </a:r>
            <a:r>
              <a:rPr lang="en-US" altLang="zh-TW" sz="4000" dirty="0" smtClean="0"/>
              <a:t>hile (</a:t>
            </a:r>
            <a:r>
              <a:rPr lang="en-US" altLang="zh-TW" sz="4000" dirty="0" err="1" smtClean="0"/>
              <a:t>i</a:t>
            </a:r>
            <a:r>
              <a:rPr lang="en-US" altLang="zh-TW" sz="4000" dirty="0" smtClean="0"/>
              <a:t>&lt;=n) {</a:t>
            </a:r>
          </a:p>
          <a:p>
            <a:pPr marL="0" indent="0">
              <a:buNone/>
            </a:pPr>
            <a:r>
              <a:rPr lang="en-US" altLang="zh-TW" sz="4000" dirty="0"/>
              <a:t> </a:t>
            </a:r>
            <a:r>
              <a:rPr lang="en-US" altLang="zh-TW" sz="4000" dirty="0" smtClean="0"/>
              <a:t>   p=p*</a:t>
            </a:r>
            <a:r>
              <a:rPr lang="en-US" altLang="zh-TW" sz="4000" dirty="0" err="1" smtClean="0"/>
              <a:t>i</a:t>
            </a:r>
            <a:r>
              <a:rPr lang="en-US" altLang="zh-TW" sz="4000" dirty="0" smtClean="0"/>
              <a:t>;</a:t>
            </a:r>
          </a:p>
          <a:p>
            <a:pPr marL="0" indent="0">
              <a:buNone/>
            </a:pPr>
            <a:r>
              <a:rPr lang="en-US" altLang="zh-TW" sz="4000" dirty="0"/>
              <a:t> </a:t>
            </a:r>
            <a:r>
              <a:rPr lang="en-US" altLang="zh-TW" sz="4000" dirty="0" smtClean="0"/>
              <a:t>   </a:t>
            </a:r>
            <a:r>
              <a:rPr lang="en-US" altLang="zh-TW" sz="4000" dirty="0" err="1" smtClean="0"/>
              <a:t>i</a:t>
            </a:r>
            <a:r>
              <a:rPr lang="en-US" altLang="zh-TW" sz="4000" dirty="0" smtClean="0"/>
              <a:t>=i+2;</a:t>
            </a:r>
          </a:p>
          <a:p>
            <a:pPr marL="0" indent="0">
              <a:buNone/>
            </a:pPr>
            <a:r>
              <a:rPr lang="en-US" altLang="zh-TW" sz="4000" dirty="0"/>
              <a:t>}</a:t>
            </a:r>
            <a:endParaRPr lang="en-US" altLang="zh-TW" sz="4000" dirty="0" smtClean="0"/>
          </a:p>
          <a:p>
            <a:pPr marL="0" indent="0">
              <a:buNone/>
            </a:pPr>
            <a:r>
              <a:rPr lang="en-US" altLang="zh-TW" sz="4000" dirty="0" err="1" smtClean="0"/>
              <a:t>System.out.println</a:t>
            </a:r>
            <a:r>
              <a:rPr lang="en-US" altLang="zh-TW" sz="4000" dirty="0" smtClean="0"/>
              <a:t>(“p=“+</a:t>
            </a:r>
            <a:r>
              <a:rPr lang="en-US" altLang="zh-TW" sz="4000" dirty="0" err="1" smtClean="0"/>
              <a:t>p+”n</a:t>
            </a:r>
            <a:r>
              <a:rPr lang="en-US" altLang="zh-TW" sz="4000" dirty="0" smtClean="0"/>
              <a:t>=“+n);</a:t>
            </a:r>
            <a:endParaRPr lang="zh-TW" altLang="en-US" sz="4000" dirty="0"/>
          </a:p>
        </p:txBody>
      </p:sp>
    </p:spTree>
    <p:extLst>
      <p:ext uri="{BB962C8B-B14F-4D97-AF65-F5344CB8AC3E}">
        <p14:creationId xmlns:p14="http://schemas.microsoft.com/office/powerpoint/2010/main" val="2722743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06294" y="900146"/>
            <a:ext cx="10515600" cy="1325563"/>
          </a:xfrm>
        </p:spPr>
        <p:txBody>
          <a:bodyPr/>
          <a:lstStyle/>
          <a:p>
            <a:pPr algn="ctr"/>
            <a:r>
              <a:rPr lang="zh-TW" altLang="en-US" dirty="0" smtClean="0"/>
              <a:t>陣列</a:t>
            </a:r>
            <a:r>
              <a:rPr lang="en-US" altLang="zh-TW" dirty="0" smtClean="0"/>
              <a:t>(array):</a:t>
            </a:r>
            <a:r>
              <a:rPr lang="zh-TW" altLang="en-US" dirty="0" smtClean="0"/>
              <a:t>物以類聚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38200" y="2626467"/>
            <a:ext cx="10515600" cy="3550495"/>
          </a:xfrm>
        </p:spPr>
        <p:txBody>
          <a:bodyPr/>
          <a:lstStyle/>
          <a:p>
            <a:r>
              <a:rPr lang="zh-TW" altLang="en-US" dirty="0">
                <a:solidFill>
                  <a:srgbClr val="FF0000"/>
                </a:solidFill>
              </a:rPr>
              <a:t>相同型態</a:t>
            </a:r>
            <a:r>
              <a:rPr lang="en-US" altLang="zh-TW" dirty="0">
                <a:solidFill>
                  <a:srgbClr val="FF0000"/>
                </a:solidFill>
              </a:rPr>
              <a:t>(ex.</a:t>
            </a:r>
            <a:r>
              <a:rPr lang="zh-TW" altLang="en-US" dirty="0">
                <a:solidFill>
                  <a:srgbClr val="FF0000"/>
                </a:solidFill>
              </a:rPr>
              <a:t> </a:t>
            </a:r>
            <a:r>
              <a:rPr lang="en-US" altLang="zh-TW" dirty="0" err="1">
                <a:solidFill>
                  <a:srgbClr val="FF0000"/>
                </a:solidFill>
              </a:rPr>
              <a:t>int</a:t>
            </a:r>
            <a:r>
              <a:rPr lang="en-US" altLang="zh-TW" dirty="0">
                <a:solidFill>
                  <a:srgbClr val="FF0000"/>
                </a:solidFill>
              </a:rPr>
              <a:t>,</a:t>
            </a:r>
            <a:r>
              <a:rPr lang="zh-TW" altLang="en-US" dirty="0">
                <a:solidFill>
                  <a:srgbClr val="FF0000"/>
                </a:solidFill>
              </a:rPr>
              <a:t> </a:t>
            </a:r>
            <a:r>
              <a:rPr lang="en-US" altLang="zh-TW" dirty="0">
                <a:solidFill>
                  <a:srgbClr val="FF0000"/>
                </a:solidFill>
              </a:rPr>
              <a:t>double…)</a:t>
            </a:r>
            <a:r>
              <a:rPr lang="zh-TW" altLang="en-US" dirty="0">
                <a:solidFill>
                  <a:srgbClr val="FF0000"/>
                </a:solidFill>
              </a:rPr>
              <a:t>的元素</a:t>
            </a:r>
            <a:r>
              <a:rPr lang="zh-TW" altLang="en-US" dirty="0"/>
              <a:t>所形成有序的有限</a:t>
            </a:r>
            <a:r>
              <a:rPr lang="zh-TW" altLang="en-US" dirty="0" smtClean="0">
                <a:solidFill>
                  <a:srgbClr val="FF0000"/>
                </a:solidFill>
              </a:rPr>
              <a:t>集合</a:t>
            </a:r>
            <a:endParaRPr lang="en-US" altLang="zh-TW" dirty="0" smtClean="0">
              <a:solidFill>
                <a:srgbClr val="FF0000"/>
              </a:solidFill>
            </a:endParaRPr>
          </a:p>
          <a:p>
            <a:r>
              <a:rPr lang="zh-TW" altLang="en-US" dirty="0"/>
              <a:t>陣列的元素被存放在</a:t>
            </a:r>
            <a:r>
              <a:rPr lang="zh-TW" altLang="en-US" b="1" dirty="0"/>
              <a:t>連續</a:t>
            </a:r>
            <a:r>
              <a:rPr lang="zh-TW" altLang="en-US" dirty="0"/>
              <a:t>的記憶體</a:t>
            </a:r>
            <a:endParaRPr lang="en-US" altLang="zh-TW" dirty="0">
              <a:solidFill>
                <a:srgbClr val="FF0000"/>
              </a:solidFill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159541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41553"/>
          </a:xfrm>
        </p:spPr>
        <p:txBody>
          <a:bodyPr/>
          <a:lstStyle/>
          <a:p>
            <a:r>
              <a:rPr lang="zh-TW" altLang="en-US" dirty="0" smtClean="0"/>
              <a:t>陣列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79832" y="1323014"/>
            <a:ext cx="8909739" cy="5343509"/>
          </a:xfrm>
        </p:spPr>
        <p:txBody>
          <a:bodyPr>
            <a:normAutofit/>
          </a:bodyPr>
          <a:lstStyle/>
          <a:p>
            <a:r>
              <a:rPr lang="zh-TW" altLang="en-US" dirty="0" smtClean="0"/>
              <a:t>以一名稱代表一</a:t>
            </a:r>
            <a:r>
              <a:rPr lang="zh-TW" altLang="en-US" dirty="0" smtClean="0">
                <a:solidFill>
                  <a:srgbClr val="FF0000"/>
                </a:solidFill>
              </a:rPr>
              <a:t>序列資料</a:t>
            </a:r>
            <a:r>
              <a:rPr lang="zh-TW" altLang="en-US" dirty="0">
                <a:solidFill>
                  <a:srgbClr val="FF0000"/>
                </a:solidFill>
              </a:rPr>
              <a:t>的</a:t>
            </a:r>
            <a:r>
              <a:rPr lang="zh-TW" altLang="en-US" dirty="0" smtClean="0">
                <a:solidFill>
                  <a:srgbClr val="FF0000"/>
                </a:solidFill>
              </a:rPr>
              <a:t>集合</a:t>
            </a:r>
            <a:r>
              <a:rPr lang="zh-TW" altLang="en-US" dirty="0"/>
              <a:t>，</a:t>
            </a:r>
            <a:r>
              <a:rPr lang="zh-TW" altLang="en-US" dirty="0" smtClean="0"/>
              <a:t>陣列</a:t>
            </a:r>
            <a:r>
              <a:rPr lang="zh-TW" altLang="en-US" dirty="0" smtClean="0">
                <a:solidFill>
                  <a:srgbClr val="FF0000"/>
                </a:solidFill>
              </a:rPr>
              <a:t>命名</a:t>
            </a:r>
            <a:r>
              <a:rPr lang="zh-TW" altLang="en-US" dirty="0" smtClean="0"/>
              <a:t>與變數</a:t>
            </a:r>
            <a:r>
              <a:rPr lang="zh-TW" altLang="en-US" dirty="0">
                <a:solidFill>
                  <a:srgbClr val="FF0000"/>
                </a:solidFill>
              </a:rPr>
              <a:t>命名</a:t>
            </a:r>
            <a:r>
              <a:rPr lang="zh-TW" altLang="en-US" dirty="0" smtClean="0"/>
              <a:t>相同</a:t>
            </a:r>
            <a:endParaRPr lang="en-US" altLang="zh-TW" dirty="0"/>
          </a:p>
          <a:p>
            <a:r>
              <a:rPr lang="zh-TW" altLang="en-US" dirty="0" smtClean="0"/>
              <a:t>以</a:t>
            </a:r>
            <a:r>
              <a:rPr lang="zh-TW" altLang="en-US" dirty="0" smtClean="0">
                <a:solidFill>
                  <a:srgbClr val="FF0000"/>
                </a:solidFill>
              </a:rPr>
              <a:t>索引</a:t>
            </a:r>
            <a:r>
              <a:rPr lang="en-US" altLang="zh-TW" dirty="0" smtClean="0">
                <a:solidFill>
                  <a:srgbClr val="FF0000"/>
                </a:solidFill>
              </a:rPr>
              <a:t>(index)/</a:t>
            </a:r>
            <a:r>
              <a:rPr lang="zh-TW" altLang="en-US" dirty="0" smtClean="0">
                <a:solidFill>
                  <a:srgbClr val="FF0000"/>
                </a:solidFill>
              </a:rPr>
              <a:t>註標</a:t>
            </a:r>
            <a:r>
              <a:rPr lang="en-US" altLang="zh-TW" dirty="0" smtClean="0">
                <a:solidFill>
                  <a:srgbClr val="FF0000"/>
                </a:solidFill>
              </a:rPr>
              <a:t>(subscript)</a:t>
            </a:r>
            <a:r>
              <a:rPr lang="zh-TW" altLang="en-US" dirty="0" smtClean="0">
                <a:solidFill>
                  <a:srgbClr val="FF0000"/>
                </a:solidFill>
              </a:rPr>
              <a:t> </a:t>
            </a:r>
            <a:r>
              <a:rPr lang="zh-TW" altLang="en-US" dirty="0" smtClean="0"/>
              <a:t>來控制某一</a:t>
            </a:r>
            <a:r>
              <a:rPr lang="zh-TW" altLang="en-US" dirty="0"/>
              <a:t>元素</a:t>
            </a:r>
            <a:r>
              <a:rPr lang="zh-TW" altLang="en-US" dirty="0" smtClean="0"/>
              <a:t>存取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索引可用</a:t>
            </a:r>
            <a:r>
              <a:rPr lang="zh-TW" altLang="en-US" dirty="0" smtClean="0">
                <a:solidFill>
                  <a:srgbClr val="FF0000"/>
                </a:solidFill>
              </a:rPr>
              <a:t>變數</a:t>
            </a:r>
            <a:r>
              <a:rPr lang="zh-TW" altLang="en-US" dirty="0" smtClean="0"/>
              <a:t>，因此</a:t>
            </a:r>
            <a:r>
              <a:rPr lang="zh-TW" altLang="en-US" dirty="0" smtClean="0">
                <a:solidFill>
                  <a:srgbClr val="FF0000"/>
                </a:solidFill>
              </a:rPr>
              <a:t>可用迴圈控制變數</a:t>
            </a:r>
            <a:r>
              <a:rPr lang="zh-TW" altLang="en-US" dirty="0" smtClean="0"/>
              <a:t>，再控制陣列存取</a:t>
            </a:r>
            <a:endParaRPr lang="en-US" altLang="zh-TW" dirty="0" smtClean="0"/>
          </a:p>
          <a:p>
            <a:pPr lvl="1"/>
            <a:r>
              <a:rPr lang="zh-TW" altLang="en-US" dirty="0" smtClean="0">
                <a:solidFill>
                  <a:srgbClr val="FF0000"/>
                </a:solidFill>
              </a:rPr>
              <a:t>索引由</a:t>
            </a:r>
            <a:r>
              <a:rPr lang="en-US" altLang="zh-TW" dirty="0" smtClean="0">
                <a:solidFill>
                  <a:srgbClr val="FF0000"/>
                </a:solidFill>
              </a:rPr>
              <a:t>0</a:t>
            </a:r>
            <a:r>
              <a:rPr lang="zh-TW" altLang="en-US" dirty="0" smtClean="0">
                <a:solidFill>
                  <a:srgbClr val="FF0000"/>
                </a:solidFill>
              </a:rPr>
              <a:t>開始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r>
              <a:rPr lang="zh-TW" altLang="en-US" dirty="0" smtClean="0"/>
              <a:t>宣告</a:t>
            </a:r>
            <a:endParaRPr lang="en-US" altLang="zh-TW" dirty="0" smtClean="0"/>
          </a:p>
          <a:p>
            <a:pPr marL="457200" lvl="1" indent="0">
              <a:buNone/>
            </a:pPr>
            <a:r>
              <a:rPr lang="en-US" altLang="zh-TW" dirty="0" err="1" smtClean="0"/>
              <a:t>Int</a:t>
            </a:r>
            <a:r>
              <a:rPr lang="en-US" altLang="zh-TW" dirty="0" smtClean="0"/>
              <a:t> [] x=new </a:t>
            </a:r>
            <a:r>
              <a:rPr lang="en-US" altLang="zh-TW" dirty="0" err="1" smtClean="0"/>
              <a:t>int</a:t>
            </a:r>
            <a:r>
              <a:rPr lang="en-US" altLang="zh-TW" dirty="0" smtClean="0"/>
              <a:t>[100];</a:t>
            </a:r>
            <a:r>
              <a:rPr lang="zh-TW" altLang="en-US" dirty="0" smtClean="0"/>
              <a:t> </a:t>
            </a:r>
            <a:r>
              <a:rPr lang="en-US" altLang="zh-TW" dirty="0" smtClean="0"/>
              <a:t>//</a:t>
            </a:r>
            <a:r>
              <a:rPr lang="zh-TW" altLang="en-US" dirty="0" smtClean="0">
                <a:solidFill>
                  <a:srgbClr val="FF0000"/>
                </a:solidFill>
              </a:rPr>
              <a:t>索引</a:t>
            </a:r>
            <a:r>
              <a:rPr lang="en-US" altLang="zh-TW" dirty="0" smtClean="0">
                <a:solidFill>
                  <a:srgbClr val="FF0000"/>
                </a:solidFill>
              </a:rPr>
              <a:t>:0~99</a:t>
            </a:r>
            <a:r>
              <a:rPr lang="zh-TW" altLang="en-US" dirty="0" smtClean="0">
                <a:solidFill>
                  <a:srgbClr val="FF0000"/>
                </a:solidFill>
              </a:rPr>
              <a:t>，</a:t>
            </a:r>
            <a:r>
              <a:rPr lang="zh-TW" altLang="en-US" dirty="0" smtClean="0"/>
              <a:t>長度</a:t>
            </a:r>
            <a:r>
              <a:rPr lang="en-US" altLang="zh-TW" dirty="0" smtClean="0"/>
              <a:t>: 100</a:t>
            </a:r>
          </a:p>
          <a:p>
            <a:r>
              <a:rPr lang="zh-TW" altLang="en-US" dirty="0" smtClean="0"/>
              <a:t>陣列</a:t>
            </a:r>
            <a:r>
              <a:rPr lang="zh-TW" altLang="en-US" dirty="0" smtClean="0">
                <a:solidFill>
                  <a:srgbClr val="FF0000"/>
                </a:solidFill>
              </a:rPr>
              <a:t>長度</a:t>
            </a:r>
            <a:r>
              <a:rPr lang="en-US" altLang="zh-TW" dirty="0" smtClean="0"/>
              <a:t>(</a:t>
            </a:r>
            <a:r>
              <a:rPr lang="zh-TW" altLang="en-US" dirty="0" smtClean="0"/>
              <a:t>陣列的屬性</a:t>
            </a:r>
            <a:r>
              <a:rPr lang="en-US" altLang="zh-TW" dirty="0" smtClean="0"/>
              <a:t>)</a:t>
            </a:r>
            <a:r>
              <a:rPr lang="zh-TW" altLang="en-US" dirty="0" smtClean="0"/>
              <a:t>；</a:t>
            </a:r>
            <a:r>
              <a:rPr lang="en-US" altLang="zh-TW" dirty="0" err="1" smtClean="0"/>
              <a:t>x.length</a:t>
            </a:r>
            <a:endParaRPr lang="en-US" altLang="zh-TW" dirty="0" smtClean="0"/>
          </a:p>
          <a:p>
            <a:r>
              <a:rPr lang="zh-TW" altLang="en-US" dirty="0" smtClean="0"/>
              <a:t>可在宣告時給予</a:t>
            </a:r>
            <a:r>
              <a:rPr lang="zh-TW" altLang="en-US" dirty="0" smtClean="0">
                <a:solidFill>
                  <a:srgbClr val="FF0000"/>
                </a:solidFill>
              </a:rPr>
              <a:t>初值</a:t>
            </a:r>
            <a:r>
              <a:rPr lang="en-US" altLang="zh-TW" dirty="0" smtClean="0"/>
              <a:t>(</a:t>
            </a:r>
            <a:r>
              <a:rPr lang="zh-TW" altLang="en-US" dirty="0" smtClean="0"/>
              <a:t>不用指定長度</a:t>
            </a:r>
            <a:r>
              <a:rPr lang="en-US" altLang="zh-TW" dirty="0" smtClean="0"/>
              <a:t>)</a:t>
            </a:r>
          </a:p>
          <a:p>
            <a:pPr marL="457200" lvl="1" indent="0">
              <a:buNone/>
            </a:pPr>
            <a:r>
              <a:rPr lang="en-US" altLang="zh-TW" dirty="0" err="1"/>
              <a:t>i</a:t>
            </a:r>
            <a:r>
              <a:rPr lang="en-US" altLang="zh-TW" dirty="0" err="1" smtClean="0"/>
              <a:t>nt</a:t>
            </a:r>
            <a:r>
              <a:rPr lang="en-US" altLang="zh-TW" dirty="0" smtClean="0"/>
              <a:t> </a:t>
            </a:r>
            <a:r>
              <a:rPr lang="en-US" altLang="zh-TW" dirty="0"/>
              <a:t>[] </a:t>
            </a:r>
            <a:r>
              <a:rPr lang="en-US" altLang="zh-TW" dirty="0" err="1"/>
              <a:t>sc</a:t>
            </a:r>
            <a:r>
              <a:rPr lang="en-US" altLang="zh-TW" dirty="0"/>
              <a:t>={20,30,40};</a:t>
            </a:r>
          </a:p>
          <a:p>
            <a:pPr marL="457200" lvl="1" indent="0">
              <a:buNone/>
            </a:pPr>
            <a:r>
              <a:rPr lang="en-US" altLang="zh-TW" dirty="0" smtClean="0"/>
              <a:t>String </a:t>
            </a:r>
            <a:r>
              <a:rPr lang="en-US" altLang="zh-TW" dirty="0"/>
              <a:t>[] </a:t>
            </a:r>
            <a:r>
              <a:rPr lang="en-US" altLang="zh-TW" dirty="0" err="1"/>
              <a:t>diagres</a:t>
            </a:r>
            <a:r>
              <a:rPr lang="en-US" altLang="zh-TW" sz="1800" dirty="0"/>
              <a:t>={"</a:t>
            </a:r>
            <a:r>
              <a:rPr lang="zh-TW" altLang="en-US" sz="1800" dirty="0"/>
              <a:t>體重過輕</a:t>
            </a:r>
            <a:r>
              <a:rPr lang="en-US" altLang="zh-TW" sz="1800" dirty="0"/>
              <a:t>Underweight","</a:t>
            </a:r>
            <a:r>
              <a:rPr lang="zh-TW" altLang="en-US" sz="1800" dirty="0"/>
              <a:t>正常</a:t>
            </a:r>
            <a:r>
              <a:rPr lang="en-US" altLang="zh-TW" sz="1800" dirty="0"/>
              <a:t>Normal","</a:t>
            </a:r>
            <a:r>
              <a:rPr lang="zh-TW" altLang="en-US" sz="1800" dirty="0"/>
              <a:t>過重</a:t>
            </a:r>
            <a:r>
              <a:rPr lang="en-US" altLang="zh-TW" sz="1800" dirty="0"/>
              <a:t>Overweight"</a:t>
            </a:r>
            <a:r>
              <a:rPr lang="en-US" altLang="zh-TW" dirty="0"/>
              <a:t>};</a:t>
            </a:r>
            <a:endParaRPr lang="zh-TW" altLang="en-US" dirty="0"/>
          </a:p>
        </p:txBody>
      </p:sp>
      <p:grpSp>
        <p:nvGrpSpPr>
          <p:cNvPr id="8" name="群組 7"/>
          <p:cNvGrpSpPr/>
          <p:nvPr/>
        </p:nvGrpSpPr>
        <p:grpSpPr>
          <a:xfrm>
            <a:off x="9010836" y="1542757"/>
            <a:ext cx="2930747" cy="4235116"/>
            <a:chOff x="8078148" y="2054223"/>
            <a:chExt cx="2930747" cy="4235116"/>
          </a:xfrm>
        </p:grpSpPr>
        <p:sp>
          <p:nvSpPr>
            <p:cNvPr id="4" name="矩形 3"/>
            <p:cNvSpPr/>
            <p:nvPr/>
          </p:nvSpPr>
          <p:spPr>
            <a:xfrm>
              <a:off x="8795084" y="2054223"/>
              <a:ext cx="2213811" cy="4235116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5" name="直線接點 4"/>
            <p:cNvCxnSpPr/>
            <p:nvPr/>
          </p:nvCxnSpPr>
          <p:spPr>
            <a:xfrm>
              <a:off x="8795084" y="2346156"/>
              <a:ext cx="2213811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直線接點 5"/>
            <p:cNvCxnSpPr/>
            <p:nvPr/>
          </p:nvCxnSpPr>
          <p:spPr>
            <a:xfrm>
              <a:off x="8795084" y="2618872"/>
              <a:ext cx="2213811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直線接點 6"/>
            <p:cNvCxnSpPr/>
            <p:nvPr/>
          </p:nvCxnSpPr>
          <p:spPr>
            <a:xfrm>
              <a:off x="8795084" y="2919661"/>
              <a:ext cx="2213811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直線接點 8"/>
            <p:cNvCxnSpPr/>
            <p:nvPr/>
          </p:nvCxnSpPr>
          <p:spPr>
            <a:xfrm>
              <a:off x="8795075" y="4580018"/>
              <a:ext cx="2213811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直線接點 9"/>
            <p:cNvCxnSpPr/>
            <p:nvPr/>
          </p:nvCxnSpPr>
          <p:spPr>
            <a:xfrm>
              <a:off x="8795076" y="5410199"/>
              <a:ext cx="2213811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文字方塊 11"/>
            <p:cNvSpPr txBox="1"/>
            <p:nvPr/>
          </p:nvSpPr>
          <p:spPr>
            <a:xfrm>
              <a:off x="8078148" y="2067894"/>
              <a:ext cx="716928" cy="39703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altLang="zh-TW" dirty="0" smtClean="0"/>
                <a:t>x[0]</a:t>
              </a:r>
              <a:br>
                <a:rPr lang="en-US" altLang="zh-TW" dirty="0" smtClean="0"/>
              </a:br>
              <a:r>
                <a:rPr lang="en-US" altLang="zh-TW" dirty="0" smtClean="0"/>
                <a:t>x[1]</a:t>
              </a:r>
              <a:br>
                <a:rPr lang="en-US" altLang="zh-TW" dirty="0" smtClean="0"/>
              </a:br>
              <a:r>
                <a:rPr lang="en-US" altLang="zh-TW" dirty="0" smtClean="0"/>
                <a:t>x[2]</a:t>
              </a:r>
            </a:p>
            <a:p>
              <a:pPr algn="ctr"/>
              <a:r>
                <a:rPr lang="en-US" altLang="zh-TW" dirty="0" smtClean="0"/>
                <a:t>   .</a:t>
              </a:r>
              <a:endParaRPr lang="en-US" altLang="zh-TW" dirty="0"/>
            </a:p>
            <a:p>
              <a:pPr algn="ctr"/>
              <a:r>
                <a:rPr lang="en-US" altLang="zh-TW" dirty="0" smtClean="0"/>
                <a:t>   .</a:t>
              </a:r>
            </a:p>
            <a:p>
              <a:pPr algn="ctr"/>
              <a:r>
                <a:rPr lang="en-US" altLang="zh-TW" dirty="0" smtClean="0"/>
                <a:t>   .</a:t>
              </a:r>
              <a:endParaRPr lang="en-US" altLang="zh-TW" dirty="0"/>
            </a:p>
            <a:p>
              <a:pPr algn="ctr"/>
              <a:r>
                <a:rPr lang="en-US" altLang="zh-TW" dirty="0" smtClean="0"/>
                <a:t>   .</a:t>
              </a:r>
            </a:p>
            <a:p>
              <a:pPr algn="r"/>
              <a:r>
                <a:rPr lang="en-US" altLang="zh-TW" dirty="0" smtClean="0"/>
                <a:t>x[8]</a:t>
              </a:r>
            </a:p>
            <a:p>
              <a:pPr algn="r"/>
              <a:r>
                <a:rPr lang="en-US" altLang="zh-TW" dirty="0" smtClean="0"/>
                <a:t>x[9]</a:t>
              </a:r>
              <a:br>
                <a:rPr lang="en-US" altLang="zh-TW" dirty="0" smtClean="0"/>
              </a:br>
              <a:r>
                <a:rPr lang="en-US" altLang="zh-TW" dirty="0" smtClean="0"/>
                <a:t/>
              </a:r>
              <a:br>
                <a:rPr lang="en-US" altLang="zh-TW" dirty="0" smtClean="0"/>
              </a:br>
              <a:r>
                <a:rPr lang="en-US" altLang="zh-TW" dirty="0" smtClean="0"/>
                <a:t>mean</a:t>
              </a:r>
              <a:br>
                <a:rPr lang="en-US" altLang="zh-TW" dirty="0" smtClean="0"/>
              </a:br>
              <a:r>
                <a:rPr lang="en-US" altLang="zh-TW" dirty="0" smtClean="0"/>
                <a:t/>
              </a:r>
              <a:br>
                <a:rPr lang="en-US" altLang="zh-TW" dirty="0" smtClean="0"/>
              </a:br>
              <a:r>
                <a:rPr lang="en-US" altLang="zh-TW" dirty="0" smtClean="0"/>
                <a:t/>
              </a:r>
              <a:br>
                <a:rPr lang="en-US" altLang="zh-TW" dirty="0" smtClean="0"/>
              </a:br>
              <a:r>
                <a:rPr lang="en-US" altLang="zh-TW" dirty="0" smtClean="0"/>
                <a:t>max</a:t>
              </a:r>
              <a:endParaRPr lang="zh-TW" altLang="en-US" dirty="0"/>
            </a:p>
          </p:txBody>
        </p:sp>
        <p:cxnSp>
          <p:nvCxnSpPr>
            <p:cNvPr id="13" name="直線接點 12"/>
            <p:cNvCxnSpPr/>
            <p:nvPr/>
          </p:nvCxnSpPr>
          <p:spPr>
            <a:xfrm>
              <a:off x="8795074" y="4039432"/>
              <a:ext cx="2213811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直線接點 13"/>
            <p:cNvCxnSpPr/>
            <p:nvPr/>
          </p:nvCxnSpPr>
          <p:spPr>
            <a:xfrm>
              <a:off x="8795074" y="4288084"/>
              <a:ext cx="2213811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647677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85267"/>
          </a:xfrm>
        </p:spPr>
        <p:txBody>
          <a:bodyPr>
            <a:normAutofit fontScale="90000"/>
          </a:bodyPr>
          <a:lstStyle/>
          <a:p>
            <a:r>
              <a:rPr lang="zh-TW" altLang="en-US" dirty="0"/>
              <a:t>陣列的特性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5630" y="1034143"/>
            <a:ext cx="8417113" cy="5704114"/>
          </a:xfrm>
        </p:spPr>
        <p:txBody>
          <a:bodyPr>
            <a:normAutofit fontScale="92500" lnSpcReduction="10000"/>
          </a:bodyPr>
          <a:lstStyle/>
          <a:p>
            <a:r>
              <a:rPr lang="zh-TW" altLang="en-US" dirty="0"/>
              <a:t>定義：相同型態</a:t>
            </a:r>
            <a:r>
              <a:rPr lang="en-US" altLang="zh-TW" dirty="0"/>
              <a:t>(ex.</a:t>
            </a:r>
            <a:r>
              <a:rPr lang="zh-TW" altLang="en-US" dirty="0"/>
              <a:t> </a:t>
            </a:r>
            <a:r>
              <a:rPr lang="en-US" altLang="zh-TW" dirty="0" err="1"/>
              <a:t>int</a:t>
            </a:r>
            <a:r>
              <a:rPr lang="en-US" altLang="zh-TW" dirty="0"/>
              <a:t>,</a:t>
            </a:r>
            <a:r>
              <a:rPr lang="zh-TW" altLang="en-US" dirty="0"/>
              <a:t> </a:t>
            </a:r>
            <a:r>
              <a:rPr lang="en-US" altLang="zh-TW" dirty="0"/>
              <a:t>double…)</a:t>
            </a:r>
            <a:r>
              <a:rPr lang="zh-TW" altLang="en-US" dirty="0"/>
              <a:t>的元素所形成有序的有限集合</a:t>
            </a:r>
            <a:endParaRPr lang="en-US" altLang="zh-TW" dirty="0"/>
          </a:p>
          <a:p>
            <a:r>
              <a:rPr lang="zh-TW" altLang="en-US" dirty="0"/>
              <a:t>以索引值</a:t>
            </a:r>
            <a:r>
              <a:rPr lang="en-US" altLang="zh-TW" dirty="0"/>
              <a:t>(index)</a:t>
            </a:r>
            <a:r>
              <a:rPr lang="zh-TW" altLang="en-US" dirty="0"/>
              <a:t> 與 值</a:t>
            </a:r>
            <a:r>
              <a:rPr lang="en-US" altLang="zh-TW" dirty="0"/>
              <a:t>(value)</a:t>
            </a:r>
            <a:r>
              <a:rPr lang="zh-TW" altLang="en-US" dirty="0"/>
              <a:t> 來表示其對應關係。</a:t>
            </a:r>
            <a:endParaRPr lang="en-US" altLang="zh-TW" dirty="0"/>
          </a:p>
          <a:p>
            <a:r>
              <a:rPr lang="zh-TW" altLang="en-US" dirty="0"/>
              <a:t>通常陣列的元素被存放在</a:t>
            </a:r>
            <a:r>
              <a:rPr lang="zh-TW" altLang="en-US" b="1" dirty="0"/>
              <a:t>連續</a:t>
            </a:r>
            <a:r>
              <a:rPr lang="zh-TW" altLang="en-US" dirty="0"/>
              <a:t>的記憶體上，可以支援直接存取。</a:t>
            </a:r>
            <a:endParaRPr lang="en-US" altLang="zh-TW" dirty="0"/>
          </a:p>
          <a:p>
            <a:r>
              <a:rPr lang="zh-TW" altLang="en-US" dirty="0"/>
              <a:t>陣列元素存取時，將元素</a:t>
            </a:r>
            <a:r>
              <a:rPr lang="zh-TW" altLang="en-US" dirty="0" smtClean="0"/>
              <a:t>的索引</a:t>
            </a:r>
            <a:r>
              <a:rPr lang="en-US" altLang="zh-TW" dirty="0" smtClean="0"/>
              <a:t>/</a:t>
            </a:r>
            <a:r>
              <a:rPr lang="zh-TW" altLang="en-US" dirty="0" smtClean="0"/>
              <a:t>註</a:t>
            </a:r>
            <a:r>
              <a:rPr lang="zh-TW" altLang="en-US" dirty="0"/>
              <a:t>標</a:t>
            </a:r>
            <a:r>
              <a:rPr lang="en-US" altLang="zh-TW" dirty="0"/>
              <a:t>(</a:t>
            </a:r>
            <a:r>
              <a:rPr lang="en-US" altLang="zh-TW" dirty="0" smtClean="0"/>
              <a:t>Index/Subscript</a:t>
            </a:r>
            <a:r>
              <a:rPr lang="en-US" altLang="zh-TW" dirty="0"/>
              <a:t>)</a:t>
            </a:r>
            <a:r>
              <a:rPr lang="zh-TW" altLang="en-US" dirty="0"/>
              <a:t>以</a:t>
            </a:r>
            <a:r>
              <a:rPr lang="zh-TW" altLang="en-US" u="sng" dirty="0"/>
              <a:t>位址函數</a:t>
            </a:r>
            <a:r>
              <a:rPr lang="en-US" altLang="zh-TW" u="sng" dirty="0"/>
              <a:t>(Address</a:t>
            </a:r>
            <a:r>
              <a:rPr lang="zh-TW" altLang="en-US" u="sng" dirty="0"/>
              <a:t> </a:t>
            </a:r>
            <a:r>
              <a:rPr lang="en-US" altLang="zh-TW" u="sng" dirty="0"/>
              <a:t>Function)</a:t>
            </a:r>
            <a:r>
              <a:rPr lang="zh-TW" altLang="en-US" u="sng" dirty="0"/>
              <a:t>計算</a:t>
            </a:r>
            <a:r>
              <a:rPr lang="zh-TW" altLang="en-US" dirty="0" smtClean="0"/>
              <a:t>出</a:t>
            </a:r>
            <a:r>
              <a:rPr lang="en-US" altLang="zh-TW" dirty="0" smtClean="0"/>
              <a:t>(</a:t>
            </a:r>
            <a:r>
              <a:rPr lang="zh-TW" altLang="en-US" dirty="0" smtClean="0">
                <a:solidFill>
                  <a:srgbClr val="FF0000"/>
                </a:solidFill>
              </a:rPr>
              <a:t>對應</a:t>
            </a:r>
            <a:r>
              <a:rPr lang="en-US" altLang="zh-TW" dirty="0" smtClean="0"/>
              <a:t>)</a:t>
            </a:r>
            <a:r>
              <a:rPr lang="zh-TW" altLang="en-US" dirty="0" smtClean="0"/>
              <a:t>記憶體</a:t>
            </a:r>
            <a:r>
              <a:rPr lang="zh-TW" altLang="en-US" dirty="0"/>
              <a:t>位址，再存取記憶體中的內容</a:t>
            </a:r>
            <a:r>
              <a:rPr lang="en-US" altLang="zh-TW" dirty="0"/>
              <a:t>(</a:t>
            </a:r>
            <a:r>
              <a:rPr lang="zh-TW" altLang="en-US" dirty="0"/>
              <a:t>元素的值</a:t>
            </a:r>
            <a:r>
              <a:rPr lang="en-US" altLang="zh-TW" dirty="0"/>
              <a:t>)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lvl="1"/>
            <a:r>
              <a:rPr lang="zh-TW" altLang="en-US" dirty="0"/>
              <a:t>以</a:t>
            </a:r>
            <a:r>
              <a:rPr lang="zh-TW" altLang="en-US" dirty="0" smtClean="0"/>
              <a:t>索引</a:t>
            </a:r>
            <a:r>
              <a:rPr lang="zh-TW" altLang="en-US" dirty="0" smtClean="0">
                <a:solidFill>
                  <a:srgbClr val="FF0000"/>
                </a:solidFill>
              </a:rPr>
              <a:t>存</a:t>
            </a:r>
            <a:r>
              <a:rPr lang="zh-TW" altLang="en-US" dirty="0" smtClean="0">
                <a:solidFill>
                  <a:srgbClr val="0070C0"/>
                </a:solidFill>
              </a:rPr>
              <a:t>取</a:t>
            </a:r>
            <a:r>
              <a:rPr lang="zh-TW" altLang="en-US" dirty="0" smtClean="0"/>
              <a:t>陣列元素</a:t>
            </a:r>
            <a:r>
              <a:rPr lang="zh-TW" altLang="en-US" dirty="0"/>
              <a:t>之</a:t>
            </a:r>
            <a:r>
              <a:rPr lang="zh-TW" altLang="en-US" dirty="0" smtClean="0"/>
              <a:t>值</a:t>
            </a:r>
            <a:r>
              <a:rPr lang="en-US" altLang="zh-TW" dirty="0"/>
              <a:t>(value)</a:t>
            </a:r>
            <a:r>
              <a:rPr lang="zh-TW" altLang="en-US" dirty="0"/>
              <a:t> </a:t>
            </a:r>
            <a:endParaRPr lang="en-US" altLang="zh-TW" dirty="0" smtClean="0"/>
          </a:p>
          <a:p>
            <a:pPr lvl="2"/>
            <a:r>
              <a:rPr lang="en-US" altLang="zh-TW" dirty="0" err="1" smtClean="0"/>
              <a:t>i</a:t>
            </a:r>
            <a:r>
              <a:rPr lang="en-US" altLang="zh-TW" dirty="0" smtClean="0"/>
              <a:t>=</a:t>
            </a:r>
            <a:r>
              <a:rPr lang="en-US" altLang="zh-TW" dirty="0"/>
              <a:t>8</a:t>
            </a:r>
            <a:r>
              <a:rPr lang="en-US" altLang="zh-TW" dirty="0" smtClean="0"/>
              <a:t>;</a:t>
            </a:r>
          </a:p>
          <a:p>
            <a:pPr lvl="2"/>
            <a:r>
              <a:rPr lang="en-US" altLang="zh-TW" dirty="0"/>
              <a:t>x</a:t>
            </a:r>
            <a:r>
              <a:rPr lang="en-US" altLang="zh-TW" dirty="0" smtClean="0"/>
              <a:t>[</a:t>
            </a:r>
            <a:r>
              <a:rPr lang="en-US" altLang="zh-TW" dirty="0" err="1" smtClean="0"/>
              <a:t>i</a:t>
            </a:r>
            <a:r>
              <a:rPr lang="en-US" altLang="zh-TW" dirty="0" smtClean="0"/>
              <a:t>]=100;</a:t>
            </a:r>
          </a:p>
          <a:p>
            <a:pPr lvl="1"/>
            <a:r>
              <a:rPr lang="zh-TW" altLang="en-US" dirty="0" smtClean="0"/>
              <a:t>存</a:t>
            </a:r>
            <a:r>
              <a:rPr lang="en-US" altLang="zh-TW" dirty="0" smtClean="0"/>
              <a:t>: x[8]=100; //</a:t>
            </a:r>
            <a:r>
              <a:rPr lang="zh-TW" altLang="en-US" dirty="0" smtClean="0"/>
              <a:t>將</a:t>
            </a:r>
            <a:r>
              <a:rPr lang="en-US" altLang="zh-TW" dirty="0" smtClean="0"/>
              <a:t>100</a:t>
            </a:r>
            <a:r>
              <a:rPr lang="zh-TW" altLang="en-US" dirty="0" smtClean="0"/>
              <a:t>存入</a:t>
            </a:r>
            <a:r>
              <a:rPr lang="en-US" altLang="zh-TW" dirty="0" smtClean="0"/>
              <a:t>x[8]</a:t>
            </a:r>
          </a:p>
          <a:p>
            <a:pPr lvl="1"/>
            <a:r>
              <a:rPr lang="zh-TW" altLang="en-US" dirty="0" smtClean="0"/>
              <a:t>取</a:t>
            </a:r>
            <a:r>
              <a:rPr lang="en-US" altLang="zh-TW" dirty="0" smtClean="0"/>
              <a:t>: </a:t>
            </a:r>
            <a:r>
              <a:rPr lang="en-US" altLang="zh-TW" dirty="0" err="1" smtClean="0"/>
              <a:t>System.out.print</a:t>
            </a:r>
            <a:r>
              <a:rPr lang="en-US" altLang="zh-TW" dirty="0" smtClean="0"/>
              <a:t> (x[8</a:t>
            </a:r>
            <a:r>
              <a:rPr lang="en-US" altLang="zh-TW" dirty="0"/>
              <a:t>]); //</a:t>
            </a:r>
            <a:r>
              <a:rPr lang="zh-TW" altLang="en-US" dirty="0"/>
              <a:t>取</a:t>
            </a:r>
            <a:r>
              <a:rPr lang="en-US" altLang="zh-TW" dirty="0"/>
              <a:t>x[8</a:t>
            </a:r>
            <a:r>
              <a:rPr lang="en-US" altLang="zh-TW" dirty="0" smtClean="0"/>
              <a:t>]</a:t>
            </a:r>
          </a:p>
          <a:p>
            <a:pPr lvl="1"/>
            <a:r>
              <a:rPr lang="en-US" altLang="zh-TW" dirty="0"/>
              <a:t> </a:t>
            </a:r>
            <a:r>
              <a:rPr lang="en-US" altLang="zh-TW" dirty="0" smtClean="0"/>
              <a:t>      y=x[8]+x[9</a:t>
            </a:r>
            <a:r>
              <a:rPr lang="en-US" altLang="zh-TW" dirty="0"/>
              <a:t>]; //</a:t>
            </a:r>
            <a:r>
              <a:rPr lang="zh-TW" altLang="en-US" dirty="0"/>
              <a:t>取</a:t>
            </a:r>
            <a:r>
              <a:rPr lang="en-US" altLang="zh-TW" dirty="0"/>
              <a:t>x[8]</a:t>
            </a:r>
            <a:r>
              <a:rPr lang="zh-TW" altLang="en-US" dirty="0"/>
              <a:t>、</a:t>
            </a:r>
            <a:r>
              <a:rPr lang="en-US" altLang="zh-TW" dirty="0"/>
              <a:t>x[9]</a:t>
            </a:r>
          </a:p>
          <a:p>
            <a:pPr marL="457200" lvl="1" indent="0">
              <a:buNone/>
            </a:pPr>
            <a:r>
              <a:rPr lang="en-US" altLang="zh-TW" dirty="0" smtClean="0"/>
              <a:t>           x[7]=x[8</a:t>
            </a:r>
            <a:r>
              <a:rPr lang="en-US" altLang="zh-TW" dirty="0"/>
              <a:t>]+x[9</a:t>
            </a:r>
            <a:r>
              <a:rPr lang="en-US" altLang="zh-TW" dirty="0" smtClean="0"/>
              <a:t>]; </a:t>
            </a:r>
            <a:endParaRPr lang="en-US" altLang="zh-TW" dirty="0"/>
          </a:p>
        </p:txBody>
      </p:sp>
      <p:grpSp>
        <p:nvGrpSpPr>
          <p:cNvPr id="6" name="群組 5"/>
          <p:cNvGrpSpPr/>
          <p:nvPr/>
        </p:nvGrpSpPr>
        <p:grpSpPr>
          <a:xfrm>
            <a:off x="9010836" y="1542757"/>
            <a:ext cx="2930747" cy="4235116"/>
            <a:chOff x="8078148" y="2054223"/>
            <a:chExt cx="2930747" cy="4235116"/>
          </a:xfrm>
        </p:grpSpPr>
        <p:sp>
          <p:nvSpPr>
            <p:cNvPr id="7" name="矩形 6"/>
            <p:cNvSpPr/>
            <p:nvPr/>
          </p:nvSpPr>
          <p:spPr>
            <a:xfrm>
              <a:off x="8795084" y="2054223"/>
              <a:ext cx="2213811" cy="4235116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8" name="直線接點 7"/>
            <p:cNvCxnSpPr/>
            <p:nvPr/>
          </p:nvCxnSpPr>
          <p:spPr>
            <a:xfrm>
              <a:off x="8795084" y="2346156"/>
              <a:ext cx="2213811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直線接點 8"/>
            <p:cNvCxnSpPr/>
            <p:nvPr/>
          </p:nvCxnSpPr>
          <p:spPr>
            <a:xfrm>
              <a:off x="8795084" y="2618872"/>
              <a:ext cx="2213811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直線接點 9"/>
            <p:cNvCxnSpPr/>
            <p:nvPr/>
          </p:nvCxnSpPr>
          <p:spPr>
            <a:xfrm>
              <a:off x="8795084" y="2919661"/>
              <a:ext cx="2213811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直線接點 10"/>
            <p:cNvCxnSpPr/>
            <p:nvPr/>
          </p:nvCxnSpPr>
          <p:spPr>
            <a:xfrm>
              <a:off x="8795075" y="4580018"/>
              <a:ext cx="2213811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直線接點 11"/>
            <p:cNvCxnSpPr/>
            <p:nvPr/>
          </p:nvCxnSpPr>
          <p:spPr>
            <a:xfrm>
              <a:off x="8795076" y="5410199"/>
              <a:ext cx="2213811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文字方塊 12"/>
            <p:cNvSpPr txBox="1"/>
            <p:nvPr/>
          </p:nvSpPr>
          <p:spPr>
            <a:xfrm>
              <a:off x="8078148" y="2067894"/>
              <a:ext cx="716928" cy="39703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altLang="zh-TW" dirty="0" smtClean="0"/>
                <a:t>x[0]</a:t>
              </a:r>
              <a:br>
                <a:rPr lang="en-US" altLang="zh-TW" dirty="0" smtClean="0"/>
              </a:br>
              <a:r>
                <a:rPr lang="en-US" altLang="zh-TW" dirty="0" smtClean="0"/>
                <a:t>x[1]</a:t>
              </a:r>
              <a:br>
                <a:rPr lang="en-US" altLang="zh-TW" dirty="0" smtClean="0"/>
              </a:br>
              <a:r>
                <a:rPr lang="en-US" altLang="zh-TW" dirty="0" smtClean="0"/>
                <a:t>x[2]</a:t>
              </a:r>
            </a:p>
            <a:p>
              <a:pPr algn="ctr"/>
              <a:r>
                <a:rPr lang="en-US" altLang="zh-TW" dirty="0" smtClean="0"/>
                <a:t>   .</a:t>
              </a:r>
              <a:endParaRPr lang="en-US" altLang="zh-TW" dirty="0"/>
            </a:p>
            <a:p>
              <a:pPr algn="ctr"/>
              <a:r>
                <a:rPr lang="en-US" altLang="zh-TW" dirty="0" smtClean="0"/>
                <a:t>   .</a:t>
              </a:r>
            </a:p>
            <a:p>
              <a:pPr algn="ctr"/>
              <a:r>
                <a:rPr lang="en-US" altLang="zh-TW" dirty="0" smtClean="0"/>
                <a:t>   .</a:t>
              </a:r>
              <a:endParaRPr lang="en-US" altLang="zh-TW" dirty="0"/>
            </a:p>
            <a:p>
              <a:pPr algn="ctr"/>
              <a:r>
                <a:rPr lang="en-US" altLang="zh-TW" dirty="0" smtClean="0"/>
                <a:t>   .</a:t>
              </a:r>
            </a:p>
            <a:p>
              <a:pPr algn="r"/>
              <a:r>
                <a:rPr lang="en-US" altLang="zh-TW" dirty="0" smtClean="0"/>
                <a:t>x[8]</a:t>
              </a:r>
            </a:p>
            <a:p>
              <a:pPr algn="r"/>
              <a:r>
                <a:rPr lang="en-US" altLang="zh-TW" dirty="0" smtClean="0"/>
                <a:t>x[9]</a:t>
              </a:r>
              <a:br>
                <a:rPr lang="en-US" altLang="zh-TW" dirty="0" smtClean="0"/>
              </a:br>
              <a:r>
                <a:rPr lang="en-US" altLang="zh-TW" dirty="0" smtClean="0"/>
                <a:t/>
              </a:r>
              <a:br>
                <a:rPr lang="en-US" altLang="zh-TW" dirty="0" smtClean="0"/>
              </a:br>
              <a:r>
                <a:rPr lang="en-US" altLang="zh-TW" dirty="0" smtClean="0"/>
                <a:t>mean</a:t>
              </a:r>
              <a:br>
                <a:rPr lang="en-US" altLang="zh-TW" dirty="0" smtClean="0"/>
              </a:br>
              <a:r>
                <a:rPr lang="en-US" altLang="zh-TW" dirty="0" smtClean="0"/>
                <a:t/>
              </a:r>
              <a:br>
                <a:rPr lang="en-US" altLang="zh-TW" dirty="0" smtClean="0"/>
              </a:br>
              <a:r>
                <a:rPr lang="en-US" altLang="zh-TW" dirty="0" smtClean="0"/>
                <a:t/>
              </a:r>
              <a:br>
                <a:rPr lang="en-US" altLang="zh-TW" dirty="0" smtClean="0"/>
              </a:br>
              <a:r>
                <a:rPr lang="en-US" altLang="zh-TW" dirty="0" smtClean="0"/>
                <a:t>max</a:t>
              </a:r>
              <a:endParaRPr lang="zh-TW" altLang="en-US" dirty="0"/>
            </a:p>
          </p:txBody>
        </p:sp>
        <p:cxnSp>
          <p:nvCxnSpPr>
            <p:cNvPr id="14" name="直線接點 13"/>
            <p:cNvCxnSpPr/>
            <p:nvPr/>
          </p:nvCxnSpPr>
          <p:spPr>
            <a:xfrm>
              <a:off x="8795074" y="4039432"/>
              <a:ext cx="2213811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直線接點 14"/>
            <p:cNvCxnSpPr/>
            <p:nvPr/>
          </p:nvCxnSpPr>
          <p:spPr>
            <a:xfrm>
              <a:off x="8795074" y="4288084"/>
              <a:ext cx="2213811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157539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格 3"/>
          <p:cNvGraphicFramePr>
            <a:graphicFrameLocks noGrp="1"/>
          </p:cNvGraphicFramePr>
          <p:nvPr>
            <p:extLst/>
          </p:nvPr>
        </p:nvGraphicFramePr>
        <p:xfrm>
          <a:off x="1989667" y="1388533"/>
          <a:ext cx="8127999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3111"/>
                <a:gridCol w="903111"/>
                <a:gridCol w="903111"/>
                <a:gridCol w="903111"/>
                <a:gridCol w="903111"/>
                <a:gridCol w="903111"/>
                <a:gridCol w="903111"/>
                <a:gridCol w="903111"/>
                <a:gridCol w="903111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8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30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12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文字方塊 4"/>
          <p:cNvSpPr txBox="1"/>
          <p:nvPr/>
        </p:nvSpPr>
        <p:spPr>
          <a:xfrm>
            <a:off x="2209799" y="1019201"/>
            <a:ext cx="79078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SC[0]       SC[1]                                                           SC[6]       SC[7]         SC[8]       SC[9]</a:t>
            </a:r>
            <a:endParaRPr lang="zh-TW" altLang="en-US" dirty="0"/>
          </a:p>
        </p:txBody>
      </p:sp>
      <p:sp>
        <p:nvSpPr>
          <p:cNvPr id="6" name="向上箭號 5"/>
          <p:cNvSpPr/>
          <p:nvPr/>
        </p:nvSpPr>
        <p:spPr>
          <a:xfrm>
            <a:off x="3124200" y="1757865"/>
            <a:ext cx="440267" cy="882227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文字方塊 6"/>
          <p:cNvSpPr txBox="1"/>
          <p:nvPr/>
        </p:nvSpPr>
        <p:spPr>
          <a:xfrm>
            <a:off x="3437467" y="2128705"/>
            <a:ext cx="6519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b="1" dirty="0" smtClean="0">
                <a:latin typeface="微軟正黑體 Light" panose="020B0304030504040204" pitchFamily="34" charset="-120"/>
                <a:ea typeface="微軟正黑體 Light" panose="020B0304030504040204" pitchFamily="34" charset="-120"/>
                <a:cs typeface="微軟正黑體 Light" panose="020B0304030504040204" pitchFamily="34" charset="-120"/>
              </a:rPr>
              <a:t>存</a:t>
            </a:r>
            <a:r>
              <a:rPr lang="zh-TW" altLang="en-US" b="1" dirty="0">
                <a:latin typeface="微軟正黑體 Light" panose="020B0304030504040204" pitchFamily="34" charset="-120"/>
                <a:ea typeface="微軟正黑體 Light" panose="020B0304030504040204" pitchFamily="34" charset="-120"/>
                <a:cs typeface="微軟正黑體 Light" panose="020B0304030504040204" pitchFamily="34" charset="-120"/>
              </a:rPr>
              <a:t>入</a:t>
            </a:r>
          </a:p>
        </p:txBody>
      </p:sp>
      <p:sp>
        <p:nvSpPr>
          <p:cNvPr id="8" name="文字方塊 7"/>
          <p:cNvSpPr txBox="1"/>
          <p:nvPr/>
        </p:nvSpPr>
        <p:spPr>
          <a:xfrm>
            <a:off x="2861733" y="2709333"/>
            <a:ext cx="14054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SC[1]=30;</a:t>
            </a:r>
            <a:endParaRPr lang="zh-TW" altLang="en-US" dirty="0"/>
          </a:p>
        </p:txBody>
      </p:sp>
      <p:sp>
        <p:nvSpPr>
          <p:cNvPr id="9" name="向下箭號 8"/>
          <p:cNvSpPr/>
          <p:nvPr/>
        </p:nvSpPr>
        <p:spPr>
          <a:xfrm>
            <a:off x="8585200" y="1757865"/>
            <a:ext cx="397933" cy="88222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" name="文字方塊 9"/>
          <p:cNvSpPr txBox="1"/>
          <p:nvPr/>
        </p:nvSpPr>
        <p:spPr>
          <a:xfrm>
            <a:off x="8906933" y="2015066"/>
            <a:ext cx="7704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b="1" dirty="0" smtClean="0">
                <a:latin typeface="微軟正黑體 Light" panose="020B0304030504040204" pitchFamily="34" charset="-120"/>
                <a:ea typeface="微軟正黑體 Light" panose="020B0304030504040204" pitchFamily="34" charset="-120"/>
                <a:cs typeface="微軟正黑體 Light" panose="020B0304030504040204" pitchFamily="34" charset="-120"/>
              </a:rPr>
              <a:t>取</a:t>
            </a:r>
            <a:r>
              <a:rPr lang="zh-TW" altLang="en-US" b="1" dirty="0">
                <a:latin typeface="微軟正黑體 Light" panose="020B0304030504040204" pitchFamily="34" charset="-120"/>
                <a:ea typeface="微軟正黑體 Light" panose="020B0304030504040204" pitchFamily="34" charset="-120"/>
                <a:cs typeface="微軟正黑體 Light" panose="020B0304030504040204" pitchFamily="34" charset="-120"/>
              </a:rPr>
              <a:t>出</a:t>
            </a:r>
          </a:p>
        </p:txBody>
      </p:sp>
      <p:graphicFrame>
        <p:nvGraphicFramePr>
          <p:cNvPr id="11" name="表格 10"/>
          <p:cNvGraphicFramePr>
            <a:graphicFrameLocks noGrp="1"/>
          </p:cNvGraphicFramePr>
          <p:nvPr>
            <p:extLst/>
          </p:nvPr>
        </p:nvGraphicFramePr>
        <p:xfrm>
          <a:off x="8585200" y="2712905"/>
          <a:ext cx="635000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5000"/>
              </a:tblGrid>
              <a:tr h="209973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12</a:t>
                      </a:r>
                      <a:endParaRPr lang="zh-TW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" name="文字方塊 11"/>
          <p:cNvSpPr txBox="1"/>
          <p:nvPr/>
        </p:nvSpPr>
        <p:spPr>
          <a:xfrm>
            <a:off x="8284633" y="2709333"/>
            <a:ext cx="6180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x</a:t>
            </a:r>
            <a:endParaRPr lang="zh-TW" altLang="en-US" dirty="0"/>
          </a:p>
        </p:txBody>
      </p:sp>
      <p:sp>
        <p:nvSpPr>
          <p:cNvPr id="13" name="文字方塊 12"/>
          <p:cNvSpPr txBox="1"/>
          <p:nvPr/>
        </p:nvSpPr>
        <p:spPr>
          <a:xfrm>
            <a:off x="8386233" y="3322412"/>
            <a:ext cx="1193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x</a:t>
            </a:r>
            <a:r>
              <a:rPr lang="en-US" altLang="zh-TW" dirty="0" smtClean="0"/>
              <a:t>=SC[8];</a:t>
            </a:r>
            <a:endParaRPr lang="zh-TW" altLang="en-US" dirty="0"/>
          </a:p>
        </p:txBody>
      </p:sp>
      <p:sp>
        <p:nvSpPr>
          <p:cNvPr id="14" name="向下箭號 13"/>
          <p:cNvSpPr/>
          <p:nvPr/>
        </p:nvSpPr>
        <p:spPr>
          <a:xfrm>
            <a:off x="2548467" y="3653211"/>
            <a:ext cx="1778000" cy="1210641"/>
          </a:xfrm>
          <a:prstGeom prst="downArrow">
            <a:avLst/>
          </a:prstGeom>
          <a:solidFill>
            <a:srgbClr val="FFC000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b="1" dirty="0" smtClean="0">
                <a:solidFill>
                  <a:srgbClr val="FF0000"/>
                </a:solidFill>
              </a:rPr>
              <a:t>結果</a:t>
            </a:r>
            <a:endParaRPr lang="zh-TW" altLang="en-US" b="1" dirty="0">
              <a:solidFill>
                <a:srgbClr val="FF0000"/>
              </a:solidFill>
            </a:endParaRPr>
          </a:p>
        </p:txBody>
      </p:sp>
      <p:graphicFrame>
        <p:nvGraphicFramePr>
          <p:cNvPr id="15" name="表格 14"/>
          <p:cNvGraphicFramePr>
            <a:graphicFrameLocks noGrp="1"/>
          </p:cNvGraphicFramePr>
          <p:nvPr>
            <p:extLst/>
          </p:nvPr>
        </p:nvGraphicFramePr>
        <p:xfrm>
          <a:off x="1989667" y="5564664"/>
          <a:ext cx="8127999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3111"/>
                <a:gridCol w="903111"/>
                <a:gridCol w="903111"/>
                <a:gridCol w="903111"/>
                <a:gridCol w="903111"/>
                <a:gridCol w="903111"/>
                <a:gridCol w="903111"/>
                <a:gridCol w="903111"/>
                <a:gridCol w="903111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30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30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12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6" name="文字方塊 15"/>
          <p:cNvSpPr txBox="1"/>
          <p:nvPr/>
        </p:nvSpPr>
        <p:spPr>
          <a:xfrm>
            <a:off x="2988732" y="5195332"/>
            <a:ext cx="7112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SC[1]</a:t>
            </a:r>
            <a:endParaRPr lang="zh-TW" altLang="en-US" dirty="0"/>
          </a:p>
        </p:txBody>
      </p:sp>
      <p:sp>
        <p:nvSpPr>
          <p:cNvPr id="17" name="標題 1"/>
          <p:cNvSpPr txBox="1">
            <a:spLocks/>
          </p:cNvSpPr>
          <p:nvPr/>
        </p:nvSpPr>
        <p:spPr>
          <a:xfrm>
            <a:off x="589548" y="214392"/>
            <a:ext cx="4186989" cy="6483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8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dirty="0" smtClean="0"/>
              <a:t>陣列存取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687732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字方塊 4"/>
          <p:cNvSpPr txBox="1"/>
          <p:nvPr/>
        </p:nvSpPr>
        <p:spPr>
          <a:xfrm>
            <a:off x="5689600" y="689001"/>
            <a:ext cx="6434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SC[6]</a:t>
            </a:r>
            <a:endParaRPr lang="zh-TW" altLang="en-US" dirty="0"/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/>
          </p:nvPr>
        </p:nvGraphicFramePr>
        <p:xfrm>
          <a:off x="1947334" y="1076867"/>
          <a:ext cx="8127999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67667"/>
                <a:gridCol w="592666"/>
                <a:gridCol w="376766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…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30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…</a:t>
                      </a:r>
                      <a:endParaRPr lang="zh-TW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7" name="迴轉箭號 16"/>
          <p:cNvSpPr/>
          <p:nvPr/>
        </p:nvSpPr>
        <p:spPr>
          <a:xfrm rot="10800000" flipH="1">
            <a:off x="5884333" y="1447707"/>
            <a:ext cx="372534" cy="472626"/>
          </a:xfrm>
          <a:prstGeom prst="uturnArrow">
            <a:avLst>
              <a:gd name="adj1" fmla="val 11000"/>
              <a:gd name="adj2" fmla="val 25000"/>
              <a:gd name="adj3" fmla="val 27000"/>
              <a:gd name="adj4" fmla="val 43750"/>
              <a:gd name="adj5" fmla="val 10000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</a:endParaRPr>
          </a:p>
        </p:txBody>
      </p:sp>
      <p:sp>
        <p:nvSpPr>
          <p:cNvPr id="18" name="文字方塊 17"/>
          <p:cNvSpPr txBox="1"/>
          <p:nvPr/>
        </p:nvSpPr>
        <p:spPr>
          <a:xfrm>
            <a:off x="6256867" y="1514743"/>
            <a:ext cx="240453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600" b="1" dirty="0" smtClean="0">
                <a:solidFill>
                  <a:srgbClr val="C00000"/>
                </a:solidFill>
                <a:latin typeface="微軟正黑體 Light" panose="020B0304030504040204" pitchFamily="34" charset="-120"/>
                <a:ea typeface="微軟正黑體 Light" panose="020B0304030504040204" pitchFamily="34" charset="-120"/>
                <a:cs typeface="微軟正黑體 Light" panose="020B0304030504040204" pitchFamily="34" charset="-120"/>
              </a:rPr>
              <a:t>取出</a:t>
            </a:r>
            <a:r>
              <a:rPr lang="zh-TW" altLang="en-US" sz="1600" b="1" dirty="0" smtClean="0">
                <a:latin typeface="微軟正黑體 Light" panose="020B0304030504040204" pitchFamily="34" charset="-120"/>
                <a:ea typeface="微軟正黑體 Light" panose="020B0304030504040204" pitchFamily="34" charset="-120"/>
                <a:cs typeface="微軟正黑體 Light" panose="020B0304030504040204" pitchFamily="34" charset="-120"/>
              </a:rPr>
              <a:t>、運算、再</a:t>
            </a:r>
            <a:r>
              <a:rPr lang="zh-TW" altLang="en-US" sz="1600" b="1" dirty="0" smtClean="0">
                <a:solidFill>
                  <a:srgbClr val="7030A0"/>
                </a:solidFill>
                <a:latin typeface="微軟正黑體 Light" panose="020B0304030504040204" pitchFamily="34" charset="-120"/>
                <a:ea typeface="微軟正黑體 Light" panose="020B0304030504040204" pitchFamily="34" charset="-120"/>
                <a:cs typeface="微軟正黑體 Light" panose="020B0304030504040204" pitchFamily="34" charset="-120"/>
              </a:rPr>
              <a:t>存入</a:t>
            </a:r>
            <a:endParaRPr lang="zh-TW" altLang="en-US" sz="1600" b="1" dirty="0">
              <a:solidFill>
                <a:srgbClr val="7030A0"/>
              </a:solidFill>
              <a:latin typeface="微軟正黑體 Light" panose="020B0304030504040204" pitchFamily="34" charset="-120"/>
              <a:ea typeface="微軟正黑體 Light" panose="020B0304030504040204" pitchFamily="34" charset="-120"/>
              <a:cs typeface="微軟正黑體 Light" panose="020B0304030504040204" pitchFamily="34" charset="-120"/>
            </a:endParaRPr>
          </a:p>
        </p:txBody>
      </p:sp>
      <p:sp>
        <p:nvSpPr>
          <p:cNvPr id="19" name="文字方塊 18"/>
          <p:cNvSpPr txBox="1"/>
          <p:nvPr/>
        </p:nvSpPr>
        <p:spPr>
          <a:xfrm>
            <a:off x="5291667" y="2419437"/>
            <a:ext cx="248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>
                <a:solidFill>
                  <a:srgbClr val="7030A0"/>
                </a:solidFill>
              </a:rPr>
              <a:t>SC[6]</a:t>
            </a:r>
            <a:r>
              <a:rPr lang="en-US" altLang="zh-TW" dirty="0" smtClean="0"/>
              <a:t>=</a:t>
            </a:r>
            <a:r>
              <a:rPr lang="en-US" altLang="zh-TW" dirty="0" smtClean="0">
                <a:solidFill>
                  <a:srgbClr val="C00000"/>
                </a:solidFill>
              </a:rPr>
              <a:t>SC[6]</a:t>
            </a:r>
            <a:r>
              <a:rPr lang="en-US" altLang="zh-TW" dirty="0" smtClean="0"/>
              <a:t>+20;</a:t>
            </a:r>
            <a:endParaRPr lang="zh-TW" altLang="en-US" dirty="0"/>
          </a:p>
        </p:txBody>
      </p:sp>
      <p:sp>
        <p:nvSpPr>
          <p:cNvPr id="20" name="向下箭號 19"/>
          <p:cNvSpPr/>
          <p:nvPr/>
        </p:nvSpPr>
        <p:spPr>
          <a:xfrm>
            <a:off x="5122333" y="3133702"/>
            <a:ext cx="1778000" cy="1210641"/>
          </a:xfrm>
          <a:prstGeom prst="downArrow">
            <a:avLst/>
          </a:prstGeom>
          <a:solidFill>
            <a:srgbClr val="FFC000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b="1" dirty="0" smtClean="0">
                <a:solidFill>
                  <a:srgbClr val="FF0000"/>
                </a:solidFill>
              </a:rPr>
              <a:t>結果</a:t>
            </a:r>
            <a:endParaRPr lang="zh-TW" altLang="en-US" b="1" dirty="0">
              <a:solidFill>
                <a:srgbClr val="FF0000"/>
              </a:solidFill>
            </a:endParaRPr>
          </a:p>
        </p:txBody>
      </p:sp>
      <p:sp>
        <p:nvSpPr>
          <p:cNvPr id="21" name="文字方塊 20"/>
          <p:cNvSpPr txBox="1"/>
          <p:nvPr/>
        </p:nvSpPr>
        <p:spPr>
          <a:xfrm>
            <a:off x="5689600" y="4744533"/>
            <a:ext cx="6434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SC[6]</a:t>
            </a:r>
            <a:endParaRPr lang="zh-TW" altLang="en-US" dirty="0"/>
          </a:p>
        </p:txBody>
      </p:sp>
      <p:graphicFrame>
        <p:nvGraphicFramePr>
          <p:cNvPr id="22" name="表格 21"/>
          <p:cNvGraphicFramePr>
            <a:graphicFrameLocks noGrp="1"/>
          </p:cNvGraphicFramePr>
          <p:nvPr>
            <p:extLst/>
          </p:nvPr>
        </p:nvGraphicFramePr>
        <p:xfrm>
          <a:off x="1947334" y="5132399"/>
          <a:ext cx="8127999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67667"/>
                <a:gridCol w="592666"/>
                <a:gridCol w="376766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…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50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…</a:t>
                      </a:r>
                      <a:endParaRPr lang="zh-TW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標題 1"/>
          <p:cNvSpPr txBox="1">
            <a:spLocks/>
          </p:cNvSpPr>
          <p:nvPr/>
        </p:nvSpPr>
        <p:spPr>
          <a:xfrm>
            <a:off x="589548" y="214392"/>
            <a:ext cx="4186989" cy="6483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8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dirty="0" smtClean="0"/>
              <a:t>陣列存取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123604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65825" y="2300930"/>
            <a:ext cx="10515600" cy="1325563"/>
          </a:xfrm>
        </p:spPr>
        <p:txBody>
          <a:bodyPr/>
          <a:lstStyle/>
          <a:p>
            <a:pPr algn="ctr"/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陣列應用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:</a:t>
            </a:r>
            <a:r>
              <a:rPr lang="zh-TW" altLang="en-US" b="1" dirty="0" smtClean="0">
                <a:solidFill>
                  <a:srgbClr val="FF0000"/>
                </a:solidFill>
              </a:rPr>
              <a:t>處理</a:t>
            </a:r>
            <a:r>
              <a:rPr lang="en-US" altLang="zh-TW" b="1" dirty="0">
                <a:solidFill>
                  <a:srgbClr val="FF0000"/>
                </a:solidFill>
              </a:rPr>
              <a:t>10</a:t>
            </a:r>
            <a:r>
              <a:rPr lang="zh-TW" altLang="en-US" b="1" dirty="0">
                <a:solidFill>
                  <a:srgbClr val="FF0000"/>
                </a:solidFill>
              </a:rPr>
              <a:t>筆資料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785232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33919" y="126560"/>
            <a:ext cx="10515600" cy="640101"/>
          </a:xfrm>
        </p:spPr>
        <p:txBody>
          <a:bodyPr>
            <a:normAutofit fontScale="90000"/>
          </a:bodyPr>
          <a:lstStyle/>
          <a:p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應用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陣列存放</a:t>
            </a:r>
            <a:r>
              <a:rPr lang="en-US" altLang="zh-TW" b="1" dirty="0" smtClean="0">
                <a:solidFill>
                  <a:srgbClr val="FF0000"/>
                </a:solidFill>
              </a:rPr>
              <a:t>10</a:t>
            </a:r>
            <a:r>
              <a:rPr lang="zh-TW" altLang="en-US" b="1" dirty="0">
                <a:solidFill>
                  <a:srgbClr val="FF0000"/>
                </a:solidFill>
              </a:rPr>
              <a:t>筆</a:t>
            </a:r>
            <a:r>
              <a:rPr lang="zh-TW" altLang="en-US" b="1" dirty="0" smtClean="0">
                <a:solidFill>
                  <a:srgbClr val="FF0000"/>
                </a:solidFill>
              </a:rPr>
              <a:t>資料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</a:t>
            </a: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then</a:t>
            </a:r>
            <a:r>
              <a:rPr lang="zh-TW" altLang="en-US" b="1" dirty="0" smtClean="0">
                <a:solidFill>
                  <a:srgbClr val="FF0000"/>
                </a:solidFill>
              </a:rPr>
              <a:t>處理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67820" y="766661"/>
            <a:ext cx="10515600" cy="5856051"/>
          </a:xfrm>
        </p:spPr>
        <p:txBody>
          <a:bodyPr>
            <a:normAutofit fontScale="70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altLang="zh-TW" dirty="0"/>
              <a:t>public class Tendata_array0{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zh-TW" dirty="0"/>
              <a:t>  public static void main(String[] </a:t>
            </a:r>
            <a:r>
              <a:rPr lang="en-US" altLang="zh-TW" dirty="0" err="1"/>
              <a:t>args</a:t>
            </a:r>
            <a:r>
              <a:rPr lang="en-US" altLang="zh-TW" dirty="0"/>
              <a:t>){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zh-TW" dirty="0"/>
              <a:t>	</a:t>
            </a:r>
            <a:r>
              <a:rPr lang="en-US" altLang="zh-TW" dirty="0" err="1">
                <a:solidFill>
                  <a:srgbClr val="FF0000"/>
                </a:solidFill>
              </a:rPr>
              <a:t>int</a:t>
            </a:r>
            <a:r>
              <a:rPr lang="en-US" altLang="zh-TW" dirty="0">
                <a:solidFill>
                  <a:srgbClr val="FF0000"/>
                </a:solidFill>
              </a:rPr>
              <a:t> [] x={70,90,55,66,12,27,34,47,80,100};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zh-TW" dirty="0"/>
              <a:t>        </a:t>
            </a:r>
            <a:r>
              <a:rPr lang="en-US" altLang="zh-TW" dirty="0" err="1"/>
              <a:t>int</a:t>
            </a:r>
            <a:r>
              <a:rPr lang="en-US" altLang="zh-TW" dirty="0"/>
              <a:t> mean=0,max=0,i=0, sum=0, flunk=0;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zh-TW" dirty="0"/>
              <a:t>        for(</a:t>
            </a:r>
            <a:r>
              <a:rPr lang="en-US" altLang="zh-TW" dirty="0" err="1"/>
              <a:t>i</a:t>
            </a:r>
            <a:r>
              <a:rPr lang="en-US" altLang="zh-TW" dirty="0"/>
              <a:t>=0;i&lt;</a:t>
            </a:r>
            <a:r>
              <a:rPr lang="en-US" altLang="zh-TW" dirty="0" err="1"/>
              <a:t>x.length;i</a:t>
            </a:r>
            <a:r>
              <a:rPr lang="en-US" altLang="zh-TW" dirty="0"/>
              <a:t>++) {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zh-TW" dirty="0"/>
              <a:t>          </a:t>
            </a:r>
            <a:r>
              <a:rPr lang="en-US" altLang="zh-TW" dirty="0" err="1">
                <a:solidFill>
                  <a:srgbClr val="FF0000"/>
                </a:solidFill>
              </a:rPr>
              <a:t>System.out.println</a:t>
            </a:r>
            <a:r>
              <a:rPr lang="en-US" altLang="zh-TW" dirty="0">
                <a:solidFill>
                  <a:srgbClr val="FF0000"/>
                </a:solidFill>
              </a:rPr>
              <a:t>("x["+</a:t>
            </a:r>
            <a:r>
              <a:rPr lang="en-US" altLang="zh-TW" dirty="0" err="1">
                <a:solidFill>
                  <a:srgbClr val="FF0000"/>
                </a:solidFill>
              </a:rPr>
              <a:t>i</a:t>
            </a:r>
            <a:r>
              <a:rPr lang="en-US" altLang="zh-TW" dirty="0">
                <a:solidFill>
                  <a:srgbClr val="FF0000"/>
                </a:solidFill>
              </a:rPr>
              <a:t>+"] :"+x[</a:t>
            </a:r>
            <a:r>
              <a:rPr lang="en-US" altLang="zh-TW" dirty="0" err="1">
                <a:solidFill>
                  <a:srgbClr val="FF0000"/>
                </a:solidFill>
              </a:rPr>
              <a:t>i</a:t>
            </a:r>
            <a:r>
              <a:rPr lang="en-US" altLang="zh-TW" dirty="0">
                <a:solidFill>
                  <a:srgbClr val="FF0000"/>
                </a:solidFill>
              </a:rPr>
              <a:t>]);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zh-TW" dirty="0"/>
              <a:t>          sum=</a:t>
            </a:r>
            <a:r>
              <a:rPr lang="en-US" altLang="zh-TW" dirty="0" err="1"/>
              <a:t>sum+x</a:t>
            </a:r>
            <a:r>
              <a:rPr lang="en-US" altLang="zh-TW" dirty="0"/>
              <a:t>[</a:t>
            </a:r>
            <a:r>
              <a:rPr lang="en-US" altLang="zh-TW" dirty="0" err="1"/>
              <a:t>i</a:t>
            </a:r>
            <a:r>
              <a:rPr lang="en-US" altLang="zh-TW" dirty="0"/>
              <a:t>];    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zh-TW" dirty="0"/>
              <a:t>          max=(max&lt;x[</a:t>
            </a:r>
            <a:r>
              <a:rPr lang="en-US" altLang="zh-TW" dirty="0" err="1"/>
              <a:t>i</a:t>
            </a:r>
            <a:r>
              <a:rPr lang="en-US" altLang="zh-TW" dirty="0"/>
              <a:t>])?x[</a:t>
            </a:r>
            <a:r>
              <a:rPr lang="en-US" altLang="zh-TW" dirty="0" err="1"/>
              <a:t>i</a:t>
            </a:r>
            <a:r>
              <a:rPr lang="en-US" altLang="zh-TW" dirty="0"/>
              <a:t>]:max; 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zh-TW" dirty="0"/>
              <a:t>          if (x[</a:t>
            </a:r>
            <a:r>
              <a:rPr lang="en-US" altLang="zh-TW" dirty="0" err="1"/>
              <a:t>i</a:t>
            </a:r>
            <a:r>
              <a:rPr lang="en-US" altLang="zh-TW" dirty="0"/>
              <a:t>]&lt;60) flunk</a:t>
            </a:r>
            <a:r>
              <a:rPr lang="en-US" altLang="zh-TW" dirty="0" smtClean="0"/>
              <a:t>++;//</a:t>
            </a:r>
            <a:r>
              <a:rPr lang="zh-TW" altLang="en-US" dirty="0"/>
              <a:t>不及格人數</a:t>
            </a:r>
            <a:endParaRPr lang="en-US" altLang="zh-TW" dirty="0"/>
          </a:p>
          <a:p>
            <a:pPr marL="514350" indent="-514350">
              <a:buFont typeface="+mj-lt"/>
              <a:buAutoNum type="arabicPeriod"/>
            </a:pPr>
            <a:r>
              <a:rPr lang="en-US" altLang="zh-TW" dirty="0"/>
              <a:t>          }       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zh-TW" dirty="0"/>
              <a:t>	mean=sum/10</a:t>
            </a:r>
            <a:r>
              <a:rPr lang="en-US" altLang="zh-TW" dirty="0" smtClean="0"/>
              <a:t>;//</a:t>
            </a:r>
            <a:r>
              <a:rPr lang="zh-TW" altLang="en-US" dirty="0" smtClean="0"/>
              <a:t>平均數</a:t>
            </a:r>
            <a:endParaRPr lang="en-US" altLang="zh-TW" dirty="0" smtClean="0"/>
          </a:p>
          <a:p>
            <a:pPr marL="514350" indent="-514350">
              <a:buFont typeface="+mj-lt"/>
              <a:buAutoNum type="arabicPeriod"/>
            </a:pPr>
            <a:r>
              <a:rPr lang="zh-TW" altLang="en-US" dirty="0" smtClean="0"/>
              <a:t>         </a:t>
            </a:r>
            <a:r>
              <a:rPr lang="en-US" altLang="zh-TW" dirty="0" err="1" smtClean="0"/>
              <a:t>System.out.println</a:t>
            </a:r>
            <a:r>
              <a:rPr lang="en-US" altLang="zh-TW" dirty="0"/>
              <a:t>("</a:t>
            </a:r>
            <a:r>
              <a:rPr lang="zh-TW" altLang="en-US" dirty="0"/>
              <a:t>陣列長度</a:t>
            </a:r>
            <a:r>
              <a:rPr lang="en-US" altLang="zh-TW" dirty="0"/>
              <a:t>: "+</a:t>
            </a:r>
            <a:r>
              <a:rPr lang="en-US" altLang="zh-TW" b="1" dirty="0" err="1"/>
              <a:t>x.length</a:t>
            </a:r>
            <a:r>
              <a:rPr lang="en-US" altLang="zh-TW" dirty="0"/>
              <a:t>);</a:t>
            </a:r>
          </a:p>
          <a:p>
            <a:pPr marL="514350" indent="-514350">
              <a:buFont typeface="+mj-lt"/>
              <a:buAutoNum type="arabicPeriod"/>
            </a:pPr>
            <a:r>
              <a:rPr lang="zh-TW" altLang="en-US" dirty="0" smtClean="0"/>
              <a:t> </a:t>
            </a:r>
            <a:r>
              <a:rPr lang="en-US" altLang="zh-TW" dirty="0"/>
              <a:t>	</a:t>
            </a:r>
            <a:r>
              <a:rPr lang="en-US" altLang="zh-TW" dirty="0" err="1"/>
              <a:t>System.out.println</a:t>
            </a:r>
            <a:r>
              <a:rPr lang="en-US" altLang="zh-TW" dirty="0"/>
              <a:t>("mean = "+mean);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zh-TW" dirty="0"/>
              <a:t>	</a:t>
            </a:r>
            <a:r>
              <a:rPr lang="en-US" altLang="zh-TW" dirty="0" err="1"/>
              <a:t>System.out.println</a:t>
            </a:r>
            <a:r>
              <a:rPr lang="en-US" altLang="zh-TW" dirty="0"/>
              <a:t>("max = "+max);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zh-TW" dirty="0"/>
              <a:t>        </a:t>
            </a:r>
            <a:r>
              <a:rPr lang="en-US" altLang="zh-TW" dirty="0" err="1"/>
              <a:t>System.out.println</a:t>
            </a:r>
            <a:r>
              <a:rPr lang="en-US" altLang="zh-TW" dirty="0"/>
              <a:t>("</a:t>
            </a:r>
            <a:r>
              <a:rPr lang="zh-TW" altLang="en-US" dirty="0"/>
              <a:t>不及格人數</a:t>
            </a:r>
            <a:r>
              <a:rPr lang="en-US" altLang="zh-TW" dirty="0"/>
              <a:t>: "+flunk);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zh-TW" dirty="0"/>
              <a:t>	}//main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zh-TW" dirty="0"/>
              <a:t>}//</a:t>
            </a:r>
            <a:r>
              <a:rPr lang="en-US" altLang="zh-TW" dirty="0" smtClean="0"/>
              <a:t>class</a:t>
            </a:r>
          </a:p>
          <a:p>
            <a:pPr marL="514350" indent="-514350">
              <a:buFont typeface="+mj-lt"/>
              <a:buAutoNum type="arabicPeriod"/>
            </a:pPr>
            <a:endParaRPr lang="en-US" altLang="zh-TW" dirty="0"/>
          </a:p>
          <a:p>
            <a:pPr marL="514350" indent="-514350">
              <a:buFont typeface="+mj-lt"/>
              <a:buAutoNum type="arabicPeriod"/>
            </a:pPr>
            <a:endParaRPr lang="en-US" altLang="zh-TW" dirty="0" smtClean="0"/>
          </a:p>
          <a:p>
            <a:pPr marL="0" indent="0">
              <a:buNone/>
            </a:pPr>
            <a:endParaRPr lang="en-US" altLang="zh-TW" dirty="0"/>
          </a:p>
          <a:p>
            <a:endParaRPr lang="en-US" altLang="zh-TW" dirty="0"/>
          </a:p>
          <a:p>
            <a:endParaRPr lang="en-US" altLang="zh-TW" dirty="0"/>
          </a:p>
          <a:p>
            <a:endParaRPr lang="zh-TW" altLang="en-US" dirty="0"/>
          </a:p>
        </p:txBody>
      </p:sp>
      <p:sp>
        <p:nvSpPr>
          <p:cNvPr id="5" name="左大括弧 4"/>
          <p:cNvSpPr/>
          <p:nvPr/>
        </p:nvSpPr>
        <p:spPr>
          <a:xfrm>
            <a:off x="5655012" y="1264596"/>
            <a:ext cx="236707" cy="2655651"/>
          </a:xfrm>
          <a:prstGeom prst="leftBrace">
            <a:avLst>
              <a:gd name="adj1" fmla="val 8333"/>
              <a:gd name="adj2" fmla="val 51099"/>
            </a:avLst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87895" y="938536"/>
            <a:ext cx="6053847" cy="4038600"/>
          </a:xfrm>
          <a:prstGeom prst="rect">
            <a:avLst/>
          </a:prstGeom>
        </p:spPr>
      </p:pic>
      <p:grpSp>
        <p:nvGrpSpPr>
          <p:cNvPr id="8" name="群組 7"/>
          <p:cNvGrpSpPr/>
          <p:nvPr/>
        </p:nvGrpSpPr>
        <p:grpSpPr>
          <a:xfrm>
            <a:off x="9014819" y="2213966"/>
            <a:ext cx="2930747" cy="4235116"/>
            <a:chOff x="8078148" y="2054223"/>
            <a:chExt cx="2930747" cy="4235116"/>
          </a:xfrm>
        </p:grpSpPr>
        <p:sp>
          <p:nvSpPr>
            <p:cNvPr id="9" name="矩形 8"/>
            <p:cNvSpPr/>
            <p:nvPr/>
          </p:nvSpPr>
          <p:spPr>
            <a:xfrm>
              <a:off x="8795084" y="2054223"/>
              <a:ext cx="2213811" cy="4235116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10" name="直線接點 9"/>
            <p:cNvCxnSpPr/>
            <p:nvPr/>
          </p:nvCxnSpPr>
          <p:spPr>
            <a:xfrm>
              <a:off x="8795084" y="2346156"/>
              <a:ext cx="2213811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直線接點 10"/>
            <p:cNvCxnSpPr/>
            <p:nvPr/>
          </p:nvCxnSpPr>
          <p:spPr>
            <a:xfrm>
              <a:off x="8795084" y="2618872"/>
              <a:ext cx="2213811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直線接點 11"/>
            <p:cNvCxnSpPr/>
            <p:nvPr/>
          </p:nvCxnSpPr>
          <p:spPr>
            <a:xfrm>
              <a:off x="8795084" y="2919661"/>
              <a:ext cx="2213811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直線接點 12"/>
            <p:cNvCxnSpPr/>
            <p:nvPr/>
          </p:nvCxnSpPr>
          <p:spPr>
            <a:xfrm>
              <a:off x="8795075" y="4580018"/>
              <a:ext cx="2213811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直線接點 13"/>
            <p:cNvCxnSpPr/>
            <p:nvPr/>
          </p:nvCxnSpPr>
          <p:spPr>
            <a:xfrm>
              <a:off x="8795076" y="5410199"/>
              <a:ext cx="2213811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文字方塊 14"/>
            <p:cNvSpPr txBox="1"/>
            <p:nvPr/>
          </p:nvSpPr>
          <p:spPr>
            <a:xfrm>
              <a:off x="8078148" y="2067894"/>
              <a:ext cx="716928" cy="39703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altLang="zh-TW" dirty="0" smtClean="0"/>
                <a:t>x[0]</a:t>
              </a:r>
              <a:br>
                <a:rPr lang="en-US" altLang="zh-TW" dirty="0" smtClean="0"/>
              </a:br>
              <a:r>
                <a:rPr lang="en-US" altLang="zh-TW" dirty="0" smtClean="0"/>
                <a:t>x[1]</a:t>
              </a:r>
              <a:br>
                <a:rPr lang="en-US" altLang="zh-TW" dirty="0" smtClean="0"/>
              </a:br>
              <a:r>
                <a:rPr lang="en-US" altLang="zh-TW" dirty="0" smtClean="0"/>
                <a:t>x[2]</a:t>
              </a:r>
            </a:p>
            <a:p>
              <a:pPr algn="ctr"/>
              <a:r>
                <a:rPr lang="en-US" altLang="zh-TW" dirty="0" smtClean="0"/>
                <a:t>   .</a:t>
              </a:r>
              <a:endParaRPr lang="en-US" altLang="zh-TW" dirty="0"/>
            </a:p>
            <a:p>
              <a:pPr algn="ctr"/>
              <a:r>
                <a:rPr lang="en-US" altLang="zh-TW" dirty="0" smtClean="0"/>
                <a:t>   .</a:t>
              </a:r>
            </a:p>
            <a:p>
              <a:pPr algn="ctr"/>
              <a:r>
                <a:rPr lang="en-US" altLang="zh-TW" dirty="0" smtClean="0"/>
                <a:t>   .</a:t>
              </a:r>
              <a:endParaRPr lang="en-US" altLang="zh-TW" dirty="0"/>
            </a:p>
            <a:p>
              <a:pPr algn="ctr"/>
              <a:r>
                <a:rPr lang="en-US" altLang="zh-TW" dirty="0" smtClean="0"/>
                <a:t>   .</a:t>
              </a:r>
            </a:p>
            <a:p>
              <a:pPr algn="r"/>
              <a:r>
                <a:rPr lang="en-US" altLang="zh-TW" dirty="0" smtClean="0"/>
                <a:t>x[8]</a:t>
              </a:r>
            </a:p>
            <a:p>
              <a:pPr algn="r"/>
              <a:r>
                <a:rPr lang="en-US" altLang="zh-TW" dirty="0" smtClean="0"/>
                <a:t>x[9]</a:t>
              </a:r>
              <a:br>
                <a:rPr lang="en-US" altLang="zh-TW" dirty="0" smtClean="0"/>
              </a:br>
              <a:r>
                <a:rPr lang="en-US" altLang="zh-TW" dirty="0" smtClean="0"/>
                <a:t/>
              </a:r>
              <a:br>
                <a:rPr lang="en-US" altLang="zh-TW" dirty="0" smtClean="0"/>
              </a:br>
              <a:r>
                <a:rPr lang="en-US" altLang="zh-TW" dirty="0" smtClean="0"/>
                <a:t>mean</a:t>
              </a:r>
              <a:br>
                <a:rPr lang="en-US" altLang="zh-TW" dirty="0" smtClean="0"/>
              </a:br>
              <a:r>
                <a:rPr lang="en-US" altLang="zh-TW" dirty="0" smtClean="0"/>
                <a:t/>
              </a:r>
              <a:br>
                <a:rPr lang="en-US" altLang="zh-TW" dirty="0" smtClean="0"/>
              </a:br>
              <a:r>
                <a:rPr lang="en-US" altLang="zh-TW" dirty="0" smtClean="0"/>
                <a:t/>
              </a:r>
              <a:br>
                <a:rPr lang="en-US" altLang="zh-TW" dirty="0" smtClean="0"/>
              </a:br>
              <a:r>
                <a:rPr lang="en-US" altLang="zh-TW" dirty="0" smtClean="0"/>
                <a:t>max</a:t>
              </a:r>
              <a:endParaRPr lang="zh-TW" altLang="en-US" dirty="0"/>
            </a:p>
          </p:txBody>
        </p:sp>
        <p:cxnSp>
          <p:nvCxnSpPr>
            <p:cNvPr id="16" name="直線接點 15"/>
            <p:cNvCxnSpPr/>
            <p:nvPr/>
          </p:nvCxnSpPr>
          <p:spPr>
            <a:xfrm>
              <a:off x="8795074" y="4039432"/>
              <a:ext cx="2213811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直線接點 16"/>
            <p:cNvCxnSpPr/>
            <p:nvPr/>
          </p:nvCxnSpPr>
          <p:spPr>
            <a:xfrm>
              <a:off x="8795074" y="4288084"/>
              <a:ext cx="2213811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" name="文字方塊 18"/>
          <p:cNvSpPr txBox="1"/>
          <p:nvPr/>
        </p:nvSpPr>
        <p:spPr>
          <a:xfrm>
            <a:off x="10419946" y="2192319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70</a:t>
            </a:r>
            <a:endParaRPr lang="zh-TW" altLang="en-US" dirty="0"/>
          </a:p>
        </p:txBody>
      </p:sp>
      <p:sp>
        <p:nvSpPr>
          <p:cNvPr id="20" name="文字方塊 19"/>
          <p:cNvSpPr txBox="1"/>
          <p:nvPr/>
        </p:nvSpPr>
        <p:spPr>
          <a:xfrm>
            <a:off x="10428259" y="2481237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90</a:t>
            </a:r>
            <a:endParaRPr lang="zh-TW" altLang="en-US" dirty="0"/>
          </a:p>
        </p:txBody>
      </p:sp>
      <p:sp>
        <p:nvSpPr>
          <p:cNvPr id="21" name="文字方塊 20"/>
          <p:cNvSpPr txBox="1"/>
          <p:nvPr/>
        </p:nvSpPr>
        <p:spPr>
          <a:xfrm>
            <a:off x="10474068" y="277317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55</a:t>
            </a:r>
            <a:endParaRPr lang="zh-TW" altLang="en-US" dirty="0"/>
          </a:p>
        </p:txBody>
      </p:sp>
      <p:sp>
        <p:nvSpPr>
          <p:cNvPr id="22" name="文字方塊 21"/>
          <p:cNvSpPr txBox="1"/>
          <p:nvPr/>
        </p:nvSpPr>
        <p:spPr>
          <a:xfrm>
            <a:off x="10428259" y="413254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80</a:t>
            </a:r>
            <a:endParaRPr lang="zh-TW" altLang="en-US" dirty="0"/>
          </a:p>
        </p:txBody>
      </p:sp>
      <p:sp>
        <p:nvSpPr>
          <p:cNvPr id="23" name="文字方塊 22"/>
          <p:cNvSpPr txBox="1"/>
          <p:nvPr/>
        </p:nvSpPr>
        <p:spPr>
          <a:xfrm>
            <a:off x="10415558" y="4413075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100</a:t>
            </a:r>
            <a:endParaRPr lang="zh-TW" altLang="en-US" dirty="0"/>
          </a:p>
        </p:txBody>
      </p:sp>
      <p:sp>
        <p:nvSpPr>
          <p:cNvPr id="24" name="文字方塊 23"/>
          <p:cNvSpPr txBox="1"/>
          <p:nvPr/>
        </p:nvSpPr>
        <p:spPr>
          <a:xfrm>
            <a:off x="6048782" y="6099492"/>
            <a:ext cx="269817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800" b="1" dirty="0" smtClean="0">
                <a:solidFill>
                  <a:srgbClr val="FF0000"/>
                </a:solidFill>
              </a:rPr>
              <a:t>未提供輸入資料</a:t>
            </a:r>
            <a:endParaRPr lang="zh-TW" altLang="en-US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187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996144" y="146304"/>
            <a:ext cx="5821680" cy="6895941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altLang="zh-TW" dirty="0"/>
              <a:t>import </a:t>
            </a:r>
            <a:r>
              <a:rPr lang="en-US" altLang="zh-TW" dirty="0" err="1"/>
              <a:t>java.util.Scanner</a:t>
            </a:r>
            <a:r>
              <a:rPr lang="en-US" altLang="zh-TW" dirty="0"/>
              <a:t>;</a:t>
            </a:r>
          </a:p>
          <a:p>
            <a:pPr marL="0" indent="0">
              <a:buNone/>
            </a:pPr>
            <a:r>
              <a:rPr lang="en-US" altLang="zh-TW" dirty="0"/>
              <a:t>public class Tendata_array1{</a:t>
            </a:r>
          </a:p>
          <a:p>
            <a:pPr marL="0" indent="0">
              <a:buNone/>
            </a:pPr>
            <a:r>
              <a:rPr lang="en-US" altLang="zh-TW" dirty="0"/>
              <a:t>  public static void main(String[] </a:t>
            </a:r>
            <a:r>
              <a:rPr lang="en-US" altLang="zh-TW" dirty="0" err="1"/>
              <a:t>args</a:t>
            </a:r>
            <a:r>
              <a:rPr lang="en-US" altLang="zh-TW" dirty="0"/>
              <a:t>){</a:t>
            </a:r>
          </a:p>
          <a:p>
            <a:pPr marL="0" indent="0">
              <a:buNone/>
            </a:pPr>
            <a:r>
              <a:rPr lang="en-US" altLang="zh-TW" dirty="0"/>
              <a:t>    Scanner </a:t>
            </a:r>
            <a:r>
              <a:rPr lang="en-US" altLang="zh-TW" dirty="0" smtClean="0"/>
              <a:t>input </a:t>
            </a:r>
            <a:r>
              <a:rPr lang="en-US" altLang="zh-TW" dirty="0"/>
              <a:t>= new Scanner(System.in);</a:t>
            </a:r>
          </a:p>
          <a:p>
            <a:pPr marL="0" indent="0">
              <a:buNone/>
            </a:pPr>
            <a:r>
              <a:rPr lang="en-US" altLang="zh-TW" dirty="0" smtClean="0">
                <a:solidFill>
                  <a:srgbClr val="FF0000"/>
                </a:solidFill>
              </a:rPr>
              <a:t>     </a:t>
            </a:r>
            <a:r>
              <a:rPr lang="en-US" altLang="zh-TW" dirty="0" err="1" smtClean="0">
                <a:solidFill>
                  <a:srgbClr val="FF0000"/>
                </a:solidFill>
              </a:rPr>
              <a:t>int</a:t>
            </a:r>
            <a:r>
              <a:rPr lang="en-US" altLang="zh-TW" dirty="0" smtClean="0">
                <a:solidFill>
                  <a:srgbClr val="FF0000"/>
                </a:solidFill>
              </a:rPr>
              <a:t> </a:t>
            </a:r>
            <a:r>
              <a:rPr lang="en-US" altLang="zh-TW" dirty="0">
                <a:solidFill>
                  <a:srgbClr val="FF0000"/>
                </a:solidFill>
              </a:rPr>
              <a:t>[] x=new </a:t>
            </a:r>
            <a:r>
              <a:rPr lang="en-US" altLang="zh-TW" dirty="0" err="1">
                <a:solidFill>
                  <a:srgbClr val="FF0000"/>
                </a:solidFill>
              </a:rPr>
              <a:t>int</a:t>
            </a:r>
            <a:r>
              <a:rPr lang="en-US" altLang="zh-TW" dirty="0">
                <a:solidFill>
                  <a:srgbClr val="FF0000"/>
                </a:solidFill>
              </a:rPr>
              <a:t>[10];</a:t>
            </a:r>
          </a:p>
          <a:p>
            <a:pPr marL="0" indent="0">
              <a:buNone/>
            </a:pPr>
            <a:r>
              <a:rPr lang="en-US" altLang="zh-TW" dirty="0"/>
              <a:t>        </a:t>
            </a:r>
            <a:r>
              <a:rPr lang="en-US" altLang="zh-TW" dirty="0" err="1"/>
              <a:t>int</a:t>
            </a:r>
            <a:r>
              <a:rPr lang="en-US" altLang="zh-TW" dirty="0"/>
              <a:t> mean=0,max=0,i=0, sum=0, flunk=0;</a:t>
            </a:r>
          </a:p>
          <a:p>
            <a:pPr marL="0" indent="0">
              <a:buNone/>
            </a:pPr>
            <a:r>
              <a:rPr lang="en-US" altLang="zh-TW" b="1" dirty="0">
                <a:solidFill>
                  <a:srgbClr val="FF0000"/>
                </a:solidFill>
              </a:rPr>
              <a:t>        while (</a:t>
            </a:r>
            <a:r>
              <a:rPr lang="en-US" altLang="zh-TW" b="1" dirty="0" err="1">
                <a:solidFill>
                  <a:srgbClr val="FF0000"/>
                </a:solidFill>
              </a:rPr>
              <a:t>i</a:t>
            </a:r>
            <a:r>
              <a:rPr lang="en-US" altLang="zh-TW" b="1" dirty="0">
                <a:solidFill>
                  <a:srgbClr val="FF0000"/>
                </a:solidFill>
              </a:rPr>
              <a:t>&lt;=9) {</a:t>
            </a:r>
          </a:p>
          <a:p>
            <a:pPr marL="0" indent="0">
              <a:buNone/>
            </a:pPr>
            <a:r>
              <a:rPr lang="en-US" altLang="zh-TW" b="1" dirty="0">
                <a:solidFill>
                  <a:srgbClr val="FF0000"/>
                </a:solidFill>
              </a:rPr>
              <a:t>          </a:t>
            </a:r>
            <a:r>
              <a:rPr lang="en-US" altLang="zh-TW" b="1" dirty="0" err="1">
                <a:solidFill>
                  <a:srgbClr val="FF0000"/>
                </a:solidFill>
              </a:rPr>
              <a:t>System.out.print</a:t>
            </a:r>
            <a:r>
              <a:rPr lang="en-US" altLang="zh-TW" b="1" dirty="0">
                <a:solidFill>
                  <a:srgbClr val="FF0000"/>
                </a:solidFill>
              </a:rPr>
              <a:t>("input data for x["+</a:t>
            </a:r>
            <a:r>
              <a:rPr lang="en-US" altLang="zh-TW" b="1" dirty="0" err="1">
                <a:solidFill>
                  <a:srgbClr val="FF0000"/>
                </a:solidFill>
              </a:rPr>
              <a:t>i</a:t>
            </a:r>
            <a:r>
              <a:rPr lang="en-US" altLang="zh-TW" b="1" dirty="0">
                <a:solidFill>
                  <a:srgbClr val="FF0000"/>
                </a:solidFill>
              </a:rPr>
              <a:t>+"] :");</a:t>
            </a:r>
          </a:p>
          <a:p>
            <a:pPr marL="0" indent="0">
              <a:buNone/>
            </a:pPr>
            <a:r>
              <a:rPr lang="en-US" altLang="zh-TW" b="1" dirty="0">
                <a:solidFill>
                  <a:srgbClr val="FF0000"/>
                </a:solidFill>
              </a:rPr>
              <a:t>	  x[</a:t>
            </a:r>
            <a:r>
              <a:rPr lang="en-US" altLang="zh-TW" b="1" dirty="0" err="1">
                <a:solidFill>
                  <a:srgbClr val="FF0000"/>
                </a:solidFill>
              </a:rPr>
              <a:t>i</a:t>
            </a:r>
            <a:r>
              <a:rPr lang="en-US" altLang="zh-TW" b="1" dirty="0">
                <a:solidFill>
                  <a:srgbClr val="FF0000"/>
                </a:solidFill>
              </a:rPr>
              <a:t>]=</a:t>
            </a:r>
            <a:r>
              <a:rPr lang="en-US" altLang="zh-TW" b="1" dirty="0" err="1">
                <a:solidFill>
                  <a:srgbClr val="FF0000"/>
                </a:solidFill>
              </a:rPr>
              <a:t>input.nextInt</a:t>
            </a:r>
            <a:r>
              <a:rPr lang="en-US" altLang="zh-TW" b="1" dirty="0">
                <a:solidFill>
                  <a:srgbClr val="FF0000"/>
                </a:solidFill>
              </a:rPr>
              <a:t>();</a:t>
            </a:r>
          </a:p>
          <a:p>
            <a:pPr marL="0" indent="0">
              <a:buNone/>
            </a:pPr>
            <a:r>
              <a:rPr lang="en-US" altLang="zh-TW" b="1" dirty="0">
                <a:solidFill>
                  <a:srgbClr val="FF0000"/>
                </a:solidFill>
              </a:rPr>
              <a:t>          </a:t>
            </a:r>
            <a:r>
              <a:rPr lang="en-US" altLang="zh-TW" b="1" dirty="0" err="1">
                <a:solidFill>
                  <a:srgbClr val="FF0000"/>
                </a:solidFill>
              </a:rPr>
              <a:t>i</a:t>
            </a:r>
            <a:r>
              <a:rPr lang="en-US" altLang="zh-TW" b="1" dirty="0">
                <a:solidFill>
                  <a:srgbClr val="FF0000"/>
                </a:solidFill>
              </a:rPr>
              <a:t>++;}</a:t>
            </a:r>
          </a:p>
          <a:p>
            <a:pPr marL="0" indent="0">
              <a:buNone/>
            </a:pPr>
            <a:r>
              <a:rPr lang="en-US" altLang="zh-TW" dirty="0"/>
              <a:t>        </a:t>
            </a:r>
            <a:r>
              <a:rPr lang="en-US" altLang="zh-TW" dirty="0" err="1"/>
              <a:t>System.out.print</a:t>
            </a:r>
            <a:r>
              <a:rPr lang="en-US" altLang="zh-TW" dirty="0"/>
              <a:t>("\n");</a:t>
            </a:r>
          </a:p>
          <a:p>
            <a:pPr marL="0" indent="0">
              <a:buNone/>
            </a:pPr>
            <a:r>
              <a:rPr lang="en-US" altLang="zh-TW" dirty="0"/>
              <a:t>        </a:t>
            </a:r>
            <a:r>
              <a:rPr lang="en-US" altLang="zh-TW" dirty="0">
                <a:solidFill>
                  <a:srgbClr val="C00000"/>
                </a:solidFill>
              </a:rPr>
              <a:t>for(</a:t>
            </a:r>
            <a:r>
              <a:rPr lang="en-US" altLang="zh-TW" dirty="0" err="1">
                <a:solidFill>
                  <a:srgbClr val="C00000"/>
                </a:solidFill>
              </a:rPr>
              <a:t>i</a:t>
            </a:r>
            <a:r>
              <a:rPr lang="en-US" altLang="zh-TW" dirty="0">
                <a:solidFill>
                  <a:srgbClr val="C00000"/>
                </a:solidFill>
              </a:rPr>
              <a:t>=0;i&lt;</a:t>
            </a:r>
            <a:r>
              <a:rPr lang="en-US" altLang="zh-TW" dirty="0" err="1">
                <a:solidFill>
                  <a:srgbClr val="C00000"/>
                </a:solidFill>
              </a:rPr>
              <a:t>x.length;i</a:t>
            </a:r>
            <a:r>
              <a:rPr lang="en-US" altLang="zh-TW" dirty="0">
                <a:solidFill>
                  <a:srgbClr val="C00000"/>
                </a:solidFill>
              </a:rPr>
              <a:t>++) {</a:t>
            </a:r>
          </a:p>
          <a:p>
            <a:pPr marL="0" indent="0">
              <a:buNone/>
            </a:pPr>
            <a:r>
              <a:rPr lang="en-US" altLang="zh-TW" dirty="0">
                <a:solidFill>
                  <a:srgbClr val="C00000"/>
                </a:solidFill>
              </a:rPr>
              <a:t>          </a:t>
            </a:r>
            <a:r>
              <a:rPr lang="zh-TW" altLang="en-US" dirty="0" smtClean="0">
                <a:solidFill>
                  <a:srgbClr val="C00000"/>
                </a:solidFill>
              </a:rPr>
              <a:t> </a:t>
            </a:r>
            <a:r>
              <a:rPr lang="en-US" altLang="zh-TW" dirty="0" err="1" smtClean="0">
                <a:solidFill>
                  <a:srgbClr val="C00000"/>
                </a:solidFill>
              </a:rPr>
              <a:t>System.out.println</a:t>
            </a:r>
            <a:r>
              <a:rPr lang="en-US" altLang="zh-TW" dirty="0">
                <a:solidFill>
                  <a:srgbClr val="C00000"/>
                </a:solidFill>
              </a:rPr>
              <a:t>("x["+</a:t>
            </a:r>
            <a:r>
              <a:rPr lang="en-US" altLang="zh-TW" dirty="0" err="1">
                <a:solidFill>
                  <a:srgbClr val="C00000"/>
                </a:solidFill>
              </a:rPr>
              <a:t>i</a:t>
            </a:r>
            <a:r>
              <a:rPr lang="en-US" altLang="zh-TW" dirty="0">
                <a:solidFill>
                  <a:srgbClr val="C00000"/>
                </a:solidFill>
              </a:rPr>
              <a:t>+"] :"+x[</a:t>
            </a:r>
            <a:r>
              <a:rPr lang="en-US" altLang="zh-TW" dirty="0" err="1">
                <a:solidFill>
                  <a:srgbClr val="C00000"/>
                </a:solidFill>
              </a:rPr>
              <a:t>i</a:t>
            </a:r>
            <a:r>
              <a:rPr lang="en-US" altLang="zh-TW" dirty="0">
                <a:solidFill>
                  <a:srgbClr val="C00000"/>
                </a:solidFill>
              </a:rPr>
              <a:t>]);</a:t>
            </a:r>
          </a:p>
          <a:p>
            <a:pPr marL="0" indent="0">
              <a:buNone/>
            </a:pPr>
            <a:r>
              <a:rPr lang="en-US" altLang="zh-TW" dirty="0">
                <a:solidFill>
                  <a:srgbClr val="C00000"/>
                </a:solidFill>
              </a:rPr>
              <a:t>          </a:t>
            </a:r>
            <a:r>
              <a:rPr lang="zh-TW" altLang="en-US" dirty="0" smtClean="0">
                <a:solidFill>
                  <a:srgbClr val="C00000"/>
                </a:solidFill>
              </a:rPr>
              <a:t> </a:t>
            </a:r>
            <a:r>
              <a:rPr lang="en-US" altLang="zh-TW" dirty="0" smtClean="0">
                <a:solidFill>
                  <a:srgbClr val="C00000"/>
                </a:solidFill>
              </a:rPr>
              <a:t>sum=</a:t>
            </a:r>
            <a:r>
              <a:rPr lang="en-US" altLang="zh-TW" dirty="0" err="1" smtClean="0">
                <a:solidFill>
                  <a:srgbClr val="C00000"/>
                </a:solidFill>
              </a:rPr>
              <a:t>sum+x</a:t>
            </a:r>
            <a:r>
              <a:rPr lang="en-US" altLang="zh-TW" dirty="0" smtClean="0">
                <a:solidFill>
                  <a:srgbClr val="C00000"/>
                </a:solidFill>
              </a:rPr>
              <a:t>[</a:t>
            </a:r>
            <a:r>
              <a:rPr lang="en-US" altLang="zh-TW" dirty="0" err="1" smtClean="0">
                <a:solidFill>
                  <a:srgbClr val="C00000"/>
                </a:solidFill>
              </a:rPr>
              <a:t>i</a:t>
            </a:r>
            <a:r>
              <a:rPr lang="en-US" altLang="zh-TW" dirty="0">
                <a:solidFill>
                  <a:srgbClr val="C00000"/>
                </a:solidFill>
              </a:rPr>
              <a:t>];    </a:t>
            </a:r>
          </a:p>
          <a:p>
            <a:pPr marL="0" indent="0">
              <a:buNone/>
            </a:pPr>
            <a:r>
              <a:rPr lang="en-US" altLang="zh-TW" dirty="0">
                <a:solidFill>
                  <a:srgbClr val="C00000"/>
                </a:solidFill>
              </a:rPr>
              <a:t>          </a:t>
            </a:r>
            <a:r>
              <a:rPr lang="zh-TW" altLang="en-US" dirty="0" smtClean="0">
                <a:solidFill>
                  <a:srgbClr val="C00000"/>
                </a:solidFill>
              </a:rPr>
              <a:t> </a:t>
            </a:r>
            <a:r>
              <a:rPr lang="en-US" altLang="zh-TW" dirty="0" smtClean="0">
                <a:solidFill>
                  <a:srgbClr val="C00000"/>
                </a:solidFill>
              </a:rPr>
              <a:t>max</a:t>
            </a:r>
            <a:r>
              <a:rPr lang="en-US" altLang="zh-TW" dirty="0">
                <a:solidFill>
                  <a:srgbClr val="C00000"/>
                </a:solidFill>
              </a:rPr>
              <a:t>=(max&lt;x[</a:t>
            </a:r>
            <a:r>
              <a:rPr lang="en-US" altLang="zh-TW" dirty="0" err="1">
                <a:solidFill>
                  <a:srgbClr val="C00000"/>
                </a:solidFill>
              </a:rPr>
              <a:t>i</a:t>
            </a:r>
            <a:r>
              <a:rPr lang="en-US" altLang="zh-TW" dirty="0">
                <a:solidFill>
                  <a:srgbClr val="C00000"/>
                </a:solidFill>
              </a:rPr>
              <a:t>])?x[</a:t>
            </a:r>
            <a:r>
              <a:rPr lang="en-US" altLang="zh-TW" dirty="0" err="1">
                <a:solidFill>
                  <a:srgbClr val="C00000"/>
                </a:solidFill>
              </a:rPr>
              <a:t>i</a:t>
            </a:r>
            <a:r>
              <a:rPr lang="en-US" altLang="zh-TW" dirty="0">
                <a:solidFill>
                  <a:srgbClr val="C00000"/>
                </a:solidFill>
              </a:rPr>
              <a:t>]:max; </a:t>
            </a:r>
          </a:p>
          <a:p>
            <a:pPr marL="0" indent="0">
              <a:buNone/>
            </a:pPr>
            <a:r>
              <a:rPr lang="en-US" altLang="zh-TW" dirty="0">
                <a:solidFill>
                  <a:srgbClr val="C00000"/>
                </a:solidFill>
              </a:rPr>
              <a:t>         </a:t>
            </a:r>
            <a:r>
              <a:rPr lang="zh-TW" altLang="en-US" dirty="0" smtClean="0">
                <a:solidFill>
                  <a:srgbClr val="C00000"/>
                </a:solidFill>
              </a:rPr>
              <a:t> </a:t>
            </a:r>
            <a:r>
              <a:rPr lang="en-US" altLang="zh-TW" dirty="0" smtClean="0">
                <a:solidFill>
                  <a:srgbClr val="C00000"/>
                </a:solidFill>
              </a:rPr>
              <a:t> </a:t>
            </a:r>
            <a:r>
              <a:rPr lang="en-US" altLang="zh-TW" dirty="0">
                <a:solidFill>
                  <a:srgbClr val="C00000"/>
                </a:solidFill>
              </a:rPr>
              <a:t>if (x[</a:t>
            </a:r>
            <a:r>
              <a:rPr lang="en-US" altLang="zh-TW" dirty="0" err="1">
                <a:solidFill>
                  <a:srgbClr val="C00000"/>
                </a:solidFill>
              </a:rPr>
              <a:t>i</a:t>
            </a:r>
            <a:r>
              <a:rPr lang="en-US" altLang="zh-TW" dirty="0">
                <a:solidFill>
                  <a:srgbClr val="C00000"/>
                </a:solidFill>
              </a:rPr>
              <a:t>]&lt;60) flunk++;</a:t>
            </a:r>
          </a:p>
          <a:p>
            <a:pPr marL="0" indent="0">
              <a:buNone/>
            </a:pPr>
            <a:r>
              <a:rPr lang="en-US" altLang="zh-TW" dirty="0">
                <a:solidFill>
                  <a:srgbClr val="C00000"/>
                </a:solidFill>
              </a:rPr>
              <a:t>          }       </a:t>
            </a:r>
          </a:p>
          <a:p>
            <a:pPr marL="0" indent="0">
              <a:buNone/>
            </a:pPr>
            <a:r>
              <a:rPr lang="en-US" altLang="zh-TW" dirty="0"/>
              <a:t>	mean=sum/10;</a:t>
            </a:r>
          </a:p>
          <a:p>
            <a:pPr marL="0" indent="0">
              <a:buNone/>
            </a:pPr>
            <a:r>
              <a:rPr lang="en-US" altLang="zh-TW" dirty="0"/>
              <a:t>	</a:t>
            </a:r>
            <a:r>
              <a:rPr lang="en-US" altLang="zh-TW" dirty="0" err="1"/>
              <a:t>System.out.println</a:t>
            </a:r>
            <a:r>
              <a:rPr lang="en-US" altLang="zh-TW" dirty="0"/>
              <a:t>("mean = "+mean);</a:t>
            </a:r>
          </a:p>
          <a:p>
            <a:pPr marL="0" indent="0">
              <a:buNone/>
            </a:pPr>
            <a:r>
              <a:rPr lang="en-US" altLang="zh-TW" dirty="0"/>
              <a:t>	</a:t>
            </a:r>
            <a:r>
              <a:rPr lang="en-US" altLang="zh-TW" dirty="0" err="1"/>
              <a:t>System.out.println</a:t>
            </a:r>
            <a:r>
              <a:rPr lang="en-US" altLang="zh-TW" dirty="0"/>
              <a:t>("max = "+max);</a:t>
            </a:r>
          </a:p>
          <a:p>
            <a:pPr marL="0" indent="0">
              <a:buNone/>
            </a:pPr>
            <a:r>
              <a:rPr lang="en-US" altLang="zh-TW" dirty="0"/>
              <a:t>        </a:t>
            </a:r>
            <a:r>
              <a:rPr lang="en-US" altLang="zh-TW" dirty="0" err="1"/>
              <a:t>System.out.println</a:t>
            </a:r>
            <a:r>
              <a:rPr lang="en-US" altLang="zh-TW" dirty="0"/>
              <a:t>("</a:t>
            </a:r>
            <a:r>
              <a:rPr lang="zh-TW" altLang="en-US" dirty="0"/>
              <a:t>不及格人數</a:t>
            </a:r>
            <a:r>
              <a:rPr lang="en-US" altLang="zh-TW" dirty="0"/>
              <a:t>: "+flunk);</a:t>
            </a:r>
          </a:p>
          <a:p>
            <a:pPr marL="0" indent="0">
              <a:buNone/>
            </a:pPr>
            <a:r>
              <a:rPr lang="en-US" altLang="zh-TW" dirty="0"/>
              <a:t>	}//main</a:t>
            </a:r>
          </a:p>
          <a:p>
            <a:pPr marL="0" indent="0">
              <a:buNone/>
            </a:pPr>
            <a:r>
              <a:rPr lang="en-US" altLang="zh-TW" dirty="0"/>
              <a:t>}//class</a:t>
            </a:r>
            <a:endParaRPr lang="zh-TW" altLang="en-US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4176" y="146304"/>
            <a:ext cx="4633017" cy="6040840"/>
          </a:xfrm>
          <a:prstGeom prst="rect">
            <a:avLst/>
          </a:prstGeom>
        </p:spPr>
      </p:pic>
      <p:sp>
        <p:nvSpPr>
          <p:cNvPr id="5" name="右大括弧 4"/>
          <p:cNvSpPr/>
          <p:nvPr/>
        </p:nvSpPr>
        <p:spPr>
          <a:xfrm>
            <a:off x="3521122" y="504967"/>
            <a:ext cx="436729" cy="2292824"/>
          </a:xfrm>
          <a:prstGeom prst="rightBrac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7" name="直線單箭頭接點 6"/>
          <p:cNvCxnSpPr>
            <a:stCxn id="5" idx="1"/>
          </p:cNvCxnSpPr>
          <p:nvPr/>
        </p:nvCxnSpPr>
        <p:spPr>
          <a:xfrm>
            <a:off x="3957851" y="1651379"/>
            <a:ext cx="2238233" cy="58685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右大括弧 7"/>
          <p:cNvSpPr/>
          <p:nvPr/>
        </p:nvSpPr>
        <p:spPr>
          <a:xfrm>
            <a:off x="1489226" y="2976942"/>
            <a:ext cx="436729" cy="2292824"/>
          </a:xfrm>
          <a:prstGeom prst="rightBrac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9" name="直線單箭頭接點 8"/>
          <p:cNvCxnSpPr/>
          <p:nvPr/>
        </p:nvCxnSpPr>
        <p:spPr>
          <a:xfrm flipV="1">
            <a:off x="2007272" y="3645489"/>
            <a:ext cx="4338937" cy="47786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單箭頭接點 11"/>
          <p:cNvCxnSpPr/>
          <p:nvPr/>
        </p:nvCxnSpPr>
        <p:spPr>
          <a:xfrm flipV="1">
            <a:off x="1707590" y="5145206"/>
            <a:ext cx="5280064" cy="40943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4" name="直線單箭頭接點 13"/>
          <p:cNvCxnSpPr/>
          <p:nvPr/>
        </p:nvCxnSpPr>
        <p:spPr>
          <a:xfrm flipV="1">
            <a:off x="1489226" y="4234890"/>
            <a:ext cx="4979813" cy="157396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直線單箭頭接點 15"/>
          <p:cNvCxnSpPr/>
          <p:nvPr/>
        </p:nvCxnSpPr>
        <p:spPr>
          <a:xfrm flipV="1">
            <a:off x="2007272" y="4625222"/>
            <a:ext cx="4386946" cy="1418068"/>
          </a:xfrm>
          <a:prstGeom prst="straightConnector1">
            <a:avLst/>
          </a:prstGeom>
          <a:ln>
            <a:prstDash val="dash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0" name="直線接點 9"/>
          <p:cNvCxnSpPr/>
          <p:nvPr/>
        </p:nvCxnSpPr>
        <p:spPr>
          <a:xfrm>
            <a:off x="457200" y="2797791"/>
            <a:ext cx="1984443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3" name="直線接點 12"/>
          <p:cNvCxnSpPr/>
          <p:nvPr/>
        </p:nvCxnSpPr>
        <p:spPr>
          <a:xfrm>
            <a:off x="2626468" y="2797791"/>
            <a:ext cx="350196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7" name="直線接點 16"/>
          <p:cNvCxnSpPr/>
          <p:nvPr/>
        </p:nvCxnSpPr>
        <p:spPr>
          <a:xfrm flipV="1">
            <a:off x="7947498" y="2393004"/>
            <a:ext cx="1342417" cy="5953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8" name="直線接點 17"/>
          <p:cNvCxnSpPr/>
          <p:nvPr/>
        </p:nvCxnSpPr>
        <p:spPr>
          <a:xfrm>
            <a:off x="9572017" y="2393004"/>
            <a:ext cx="282102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4065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996144" y="146304"/>
            <a:ext cx="6027534" cy="6895941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altLang="zh-TW" dirty="0"/>
              <a:t>import </a:t>
            </a:r>
            <a:r>
              <a:rPr lang="en-US" altLang="zh-TW" dirty="0" err="1"/>
              <a:t>java.util.Scanner</a:t>
            </a:r>
            <a:r>
              <a:rPr lang="en-US" altLang="zh-TW" dirty="0"/>
              <a:t>;</a:t>
            </a:r>
          </a:p>
          <a:p>
            <a:pPr marL="0" indent="0">
              <a:buNone/>
            </a:pPr>
            <a:r>
              <a:rPr lang="en-US" altLang="zh-TW" dirty="0"/>
              <a:t>public class Tendata_array1{</a:t>
            </a:r>
          </a:p>
          <a:p>
            <a:pPr marL="0" indent="0">
              <a:buNone/>
            </a:pPr>
            <a:r>
              <a:rPr lang="en-US" altLang="zh-TW" dirty="0"/>
              <a:t>  public static void main(String[] </a:t>
            </a:r>
            <a:r>
              <a:rPr lang="en-US" altLang="zh-TW" dirty="0" err="1"/>
              <a:t>args</a:t>
            </a:r>
            <a:r>
              <a:rPr lang="en-US" altLang="zh-TW" dirty="0"/>
              <a:t>){</a:t>
            </a:r>
          </a:p>
          <a:p>
            <a:pPr marL="0" indent="0">
              <a:buNone/>
            </a:pPr>
            <a:r>
              <a:rPr lang="en-US" altLang="zh-TW" dirty="0"/>
              <a:t>    Scanner </a:t>
            </a:r>
            <a:r>
              <a:rPr lang="en-US" altLang="zh-TW" dirty="0" smtClean="0"/>
              <a:t>input </a:t>
            </a:r>
            <a:r>
              <a:rPr lang="en-US" altLang="zh-TW" dirty="0"/>
              <a:t>= new Scanner(System.in);</a:t>
            </a:r>
          </a:p>
          <a:p>
            <a:pPr marL="0" indent="0">
              <a:buNone/>
            </a:pPr>
            <a:r>
              <a:rPr lang="en-US" altLang="zh-TW" dirty="0" smtClean="0">
                <a:solidFill>
                  <a:srgbClr val="FF0000"/>
                </a:solidFill>
              </a:rPr>
              <a:t>     </a:t>
            </a:r>
            <a:r>
              <a:rPr lang="en-US" altLang="zh-TW" dirty="0" err="1" smtClean="0">
                <a:solidFill>
                  <a:srgbClr val="FF0000"/>
                </a:solidFill>
              </a:rPr>
              <a:t>int</a:t>
            </a:r>
            <a:r>
              <a:rPr lang="en-US" altLang="zh-TW" dirty="0" smtClean="0">
                <a:solidFill>
                  <a:srgbClr val="FF0000"/>
                </a:solidFill>
              </a:rPr>
              <a:t> </a:t>
            </a:r>
            <a:r>
              <a:rPr lang="en-US" altLang="zh-TW" dirty="0">
                <a:solidFill>
                  <a:srgbClr val="FF0000"/>
                </a:solidFill>
              </a:rPr>
              <a:t>[] x=new </a:t>
            </a:r>
            <a:r>
              <a:rPr lang="en-US" altLang="zh-TW" dirty="0" err="1">
                <a:solidFill>
                  <a:srgbClr val="FF0000"/>
                </a:solidFill>
              </a:rPr>
              <a:t>int</a:t>
            </a:r>
            <a:r>
              <a:rPr lang="en-US" altLang="zh-TW" dirty="0">
                <a:solidFill>
                  <a:srgbClr val="FF0000"/>
                </a:solidFill>
              </a:rPr>
              <a:t>[10];</a:t>
            </a:r>
          </a:p>
          <a:p>
            <a:pPr marL="0" indent="0">
              <a:buNone/>
            </a:pPr>
            <a:r>
              <a:rPr lang="en-US" altLang="zh-TW" dirty="0"/>
              <a:t>        </a:t>
            </a:r>
            <a:r>
              <a:rPr lang="en-US" altLang="zh-TW" dirty="0" err="1"/>
              <a:t>int</a:t>
            </a:r>
            <a:r>
              <a:rPr lang="en-US" altLang="zh-TW" dirty="0"/>
              <a:t> mean=0,max=0,</a:t>
            </a:r>
            <a:r>
              <a:rPr lang="en-US" altLang="zh-TW" sz="2900" b="1" dirty="0">
                <a:solidFill>
                  <a:srgbClr val="FF0000"/>
                </a:solidFill>
              </a:rPr>
              <a:t>i=0</a:t>
            </a:r>
            <a:r>
              <a:rPr lang="en-US" altLang="zh-TW" dirty="0"/>
              <a:t>, sum=0, flunk=0;</a:t>
            </a:r>
          </a:p>
          <a:p>
            <a:pPr marL="0" indent="0">
              <a:buNone/>
            </a:pPr>
            <a:r>
              <a:rPr lang="en-US" altLang="zh-TW" b="1" dirty="0">
                <a:solidFill>
                  <a:srgbClr val="FF0000"/>
                </a:solidFill>
              </a:rPr>
              <a:t>        while (</a:t>
            </a:r>
            <a:r>
              <a:rPr lang="en-US" altLang="zh-TW" b="1" dirty="0" err="1">
                <a:solidFill>
                  <a:srgbClr val="FF0000"/>
                </a:solidFill>
              </a:rPr>
              <a:t>i</a:t>
            </a:r>
            <a:r>
              <a:rPr lang="en-US" altLang="zh-TW" b="1" dirty="0">
                <a:solidFill>
                  <a:srgbClr val="FF0000"/>
                </a:solidFill>
              </a:rPr>
              <a:t>&lt;=9) {</a:t>
            </a:r>
          </a:p>
          <a:p>
            <a:pPr marL="0" indent="0">
              <a:buNone/>
            </a:pPr>
            <a:r>
              <a:rPr lang="en-US" altLang="zh-TW" b="1" dirty="0">
                <a:solidFill>
                  <a:srgbClr val="FF0000"/>
                </a:solidFill>
              </a:rPr>
              <a:t>          </a:t>
            </a:r>
            <a:r>
              <a:rPr lang="en-US" altLang="zh-TW" b="1" dirty="0" err="1">
                <a:solidFill>
                  <a:srgbClr val="FF0000"/>
                </a:solidFill>
              </a:rPr>
              <a:t>System.out.print</a:t>
            </a:r>
            <a:r>
              <a:rPr lang="en-US" altLang="zh-TW" b="1" dirty="0">
                <a:solidFill>
                  <a:srgbClr val="FF0000"/>
                </a:solidFill>
              </a:rPr>
              <a:t>("input data for x["+</a:t>
            </a:r>
            <a:r>
              <a:rPr lang="en-US" altLang="zh-TW" b="1" dirty="0" err="1">
                <a:solidFill>
                  <a:srgbClr val="FF0000"/>
                </a:solidFill>
              </a:rPr>
              <a:t>i</a:t>
            </a:r>
            <a:r>
              <a:rPr lang="en-US" altLang="zh-TW" b="1" dirty="0">
                <a:solidFill>
                  <a:srgbClr val="FF0000"/>
                </a:solidFill>
              </a:rPr>
              <a:t>+"] :");</a:t>
            </a:r>
          </a:p>
          <a:p>
            <a:pPr marL="0" indent="0">
              <a:buNone/>
            </a:pPr>
            <a:r>
              <a:rPr lang="en-US" altLang="zh-TW" b="1" dirty="0">
                <a:solidFill>
                  <a:srgbClr val="FF0000"/>
                </a:solidFill>
              </a:rPr>
              <a:t>	  x[</a:t>
            </a:r>
            <a:r>
              <a:rPr lang="en-US" altLang="zh-TW" b="1" dirty="0" err="1">
                <a:solidFill>
                  <a:srgbClr val="FF0000"/>
                </a:solidFill>
              </a:rPr>
              <a:t>i</a:t>
            </a:r>
            <a:r>
              <a:rPr lang="en-US" altLang="zh-TW" b="1" dirty="0">
                <a:solidFill>
                  <a:srgbClr val="FF0000"/>
                </a:solidFill>
              </a:rPr>
              <a:t>]=</a:t>
            </a:r>
            <a:r>
              <a:rPr lang="en-US" altLang="zh-TW" b="1" dirty="0" err="1">
                <a:solidFill>
                  <a:srgbClr val="FF0000"/>
                </a:solidFill>
              </a:rPr>
              <a:t>input.nextInt</a:t>
            </a:r>
            <a:r>
              <a:rPr lang="en-US" altLang="zh-TW" b="1" dirty="0">
                <a:solidFill>
                  <a:srgbClr val="FF0000"/>
                </a:solidFill>
              </a:rPr>
              <a:t>();</a:t>
            </a:r>
          </a:p>
          <a:p>
            <a:pPr marL="0" indent="0">
              <a:buNone/>
            </a:pPr>
            <a:r>
              <a:rPr lang="en-US" altLang="zh-TW" b="1" dirty="0">
                <a:solidFill>
                  <a:srgbClr val="FF0000"/>
                </a:solidFill>
              </a:rPr>
              <a:t>          </a:t>
            </a:r>
            <a:r>
              <a:rPr lang="en-US" altLang="zh-TW" b="1" dirty="0" err="1">
                <a:solidFill>
                  <a:srgbClr val="FF0000"/>
                </a:solidFill>
              </a:rPr>
              <a:t>i</a:t>
            </a:r>
            <a:r>
              <a:rPr lang="en-US" altLang="zh-TW" b="1" dirty="0">
                <a:solidFill>
                  <a:srgbClr val="FF0000"/>
                </a:solidFill>
              </a:rPr>
              <a:t>++;}</a:t>
            </a:r>
          </a:p>
          <a:p>
            <a:pPr marL="0" indent="0">
              <a:buNone/>
            </a:pPr>
            <a:r>
              <a:rPr lang="en-US" altLang="zh-TW" dirty="0"/>
              <a:t>        </a:t>
            </a:r>
            <a:r>
              <a:rPr lang="en-US" altLang="zh-TW" dirty="0" err="1"/>
              <a:t>System.out.print</a:t>
            </a:r>
            <a:r>
              <a:rPr lang="en-US" altLang="zh-TW" dirty="0"/>
              <a:t>("\n");</a:t>
            </a:r>
          </a:p>
          <a:p>
            <a:pPr marL="0" indent="0">
              <a:buNone/>
            </a:pPr>
            <a:r>
              <a:rPr lang="en-US" altLang="zh-TW" dirty="0">
                <a:solidFill>
                  <a:srgbClr val="FF0000"/>
                </a:solidFill>
              </a:rPr>
              <a:t>        for(</a:t>
            </a:r>
            <a:r>
              <a:rPr lang="en-US" altLang="zh-TW" dirty="0" err="1">
                <a:solidFill>
                  <a:srgbClr val="FF0000"/>
                </a:solidFill>
              </a:rPr>
              <a:t>i</a:t>
            </a:r>
            <a:r>
              <a:rPr lang="en-US" altLang="zh-TW" dirty="0">
                <a:solidFill>
                  <a:srgbClr val="FF0000"/>
                </a:solidFill>
              </a:rPr>
              <a:t>=0;i&lt;</a:t>
            </a:r>
            <a:r>
              <a:rPr lang="en-US" altLang="zh-TW" dirty="0" err="1">
                <a:solidFill>
                  <a:srgbClr val="FF0000"/>
                </a:solidFill>
              </a:rPr>
              <a:t>x.length;i</a:t>
            </a:r>
            <a:r>
              <a:rPr lang="en-US" altLang="zh-TW" dirty="0">
                <a:solidFill>
                  <a:srgbClr val="FF0000"/>
                </a:solidFill>
              </a:rPr>
              <a:t>++) {</a:t>
            </a:r>
          </a:p>
          <a:p>
            <a:pPr marL="0" indent="0">
              <a:buNone/>
            </a:pPr>
            <a:r>
              <a:rPr lang="en-US" altLang="zh-TW" dirty="0">
                <a:solidFill>
                  <a:srgbClr val="FF0000"/>
                </a:solidFill>
              </a:rPr>
              <a:t>          </a:t>
            </a:r>
            <a:r>
              <a:rPr lang="en-US" altLang="zh-TW" dirty="0" err="1">
                <a:solidFill>
                  <a:srgbClr val="FF0000"/>
                </a:solidFill>
              </a:rPr>
              <a:t>System.out.println</a:t>
            </a:r>
            <a:r>
              <a:rPr lang="en-US" altLang="zh-TW" dirty="0">
                <a:solidFill>
                  <a:srgbClr val="FF0000"/>
                </a:solidFill>
              </a:rPr>
              <a:t>("x["+</a:t>
            </a:r>
            <a:r>
              <a:rPr lang="en-US" altLang="zh-TW" dirty="0" err="1">
                <a:solidFill>
                  <a:srgbClr val="FF0000"/>
                </a:solidFill>
              </a:rPr>
              <a:t>i</a:t>
            </a:r>
            <a:r>
              <a:rPr lang="en-US" altLang="zh-TW" dirty="0">
                <a:solidFill>
                  <a:srgbClr val="FF0000"/>
                </a:solidFill>
              </a:rPr>
              <a:t>+"] :"+x[</a:t>
            </a:r>
            <a:r>
              <a:rPr lang="en-US" altLang="zh-TW" dirty="0" err="1">
                <a:solidFill>
                  <a:srgbClr val="FF0000"/>
                </a:solidFill>
              </a:rPr>
              <a:t>i</a:t>
            </a:r>
            <a:r>
              <a:rPr lang="en-US" altLang="zh-TW" dirty="0">
                <a:solidFill>
                  <a:srgbClr val="FF0000"/>
                </a:solidFill>
              </a:rPr>
              <a:t>]);</a:t>
            </a:r>
          </a:p>
          <a:p>
            <a:pPr marL="0" indent="0">
              <a:buNone/>
            </a:pPr>
            <a:r>
              <a:rPr lang="en-US" altLang="zh-TW" dirty="0">
                <a:solidFill>
                  <a:srgbClr val="FF0000"/>
                </a:solidFill>
              </a:rPr>
              <a:t>          sum=</a:t>
            </a:r>
            <a:r>
              <a:rPr lang="en-US" altLang="zh-TW" dirty="0" err="1">
                <a:solidFill>
                  <a:srgbClr val="FF0000"/>
                </a:solidFill>
              </a:rPr>
              <a:t>sum+x</a:t>
            </a:r>
            <a:r>
              <a:rPr lang="en-US" altLang="zh-TW" dirty="0">
                <a:solidFill>
                  <a:srgbClr val="FF0000"/>
                </a:solidFill>
              </a:rPr>
              <a:t>[</a:t>
            </a:r>
            <a:r>
              <a:rPr lang="en-US" altLang="zh-TW" dirty="0" err="1">
                <a:solidFill>
                  <a:srgbClr val="FF0000"/>
                </a:solidFill>
              </a:rPr>
              <a:t>i</a:t>
            </a:r>
            <a:r>
              <a:rPr lang="en-US" altLang="zh-TW" dirty="0">
                <a:solidFill>
                  <a:srgbClr val="FF0000"/>
                </a:solidFill>
              </a:rPr>
              <a:t>];    </a:t>
            </a:r>
          </a:p>
          <a:p>
            <a:pPr marL="0" indent="0">
              <a:buNone/>
            </a:pPr>
            <a:r>
              <a:rPr lang="en-US" altLang="zh-TW" dirty="0">
                <a:solidFill>
                  <a:srgbClr val="FF0000"/>
                </a:solidFill>
              </a:rPr>
              <a:t>          max=(max&lt;x[</a:t>
            </a:r>
            <a:r>
              <a:rPr lang="en-US" altLang="zh-TW" dirty="0" err="1">
                <a:solidFill>
                  <a:srgbClr val="FF0000"/>
                </a:solidFill>
              </a:rPr>
              <a:t>i</a:t>
            </a:r>
            <a:r>
              <a:rPr lang="en-US" altLang="zh-TW" dirty="0">
                <a:solidFill>
                  <a:srgbClr val="FF0000"/>
                </a:solidFill>
              </a:rPr>
              <a:t>])?x[</a:t>
            </a:r>
            <a:r>
              <a:rPr lang="en-US" altLang="zh-TW" dirty="0" err="1">
                <a:solidFill>
                  <a:srgbClr val="FF0000"/>
                </a:solidFill>
              </a:rPr>
              <a:t>i</a:t>
            </a:r>
            <a:r>
              <a:rPr lang="en-US" altLang="zh-TW" dirty="0">
                <a:solidFill>
                  <a:srgbClr val="FF0000"/>
                </a:solidFill>
              </a:rPr>
              <a:t>]:max; </a:t>
            </a:r>
          </a:p>
          <a:p>
            <a:pPr marL="0" indent="0">
              <a:buNone/>
            </a:pPr>
            <a:r>
              <a:rPr lang="en-US" altLang="zh-TW" dirty="0">
                <a:solidFill>
                  <a:srgbClr val="FF0000"/>
                </a:solidFill>
              </a:rPr>
              <a:t>          if (x[</a:t>
            </a:r>
            <a:r>
              <a:rPr lang="en-US" altLang="zh-TW" dirty="0" err="1">
                <a:solidFill>
                  <a:srgbClr val="FF0000"/>
                </a:solidFill>
              </a:rPr>
              <a:t>i</a:t>
            </a:r>
            <a:r>
              <a:rPr lang="en-US" altLang="zh-TW" dirty="0">
                <a:solidFill>
                  <a:srgbClr val="FF0000"/>
                </a:solidFill>
              </a:rPr>
              <a:t>]&lt;60) flunk++;</a:t>
            </a:r>
          </a:p>
          <a:p>
            <a:pPr marL="0" indent="0">
              <a:buNone/>
            </a:pPr>
            <a:r>
              <a:rPr lang="en-US" altLang="zh-TW" dirty="0">
                <a:solidFill>
                  <a:srgbClr val="FF0000"/>
                </a:solidFill>
              </a:rPr>
              <a:t>          }       </a:t>
            </a:r>
          </a:p>
          <a:p>
            <a:pPr marL="0" indent="0">
              <a:buNone/>
            </a:pPr>
            <a:r>
              <a:rPr lang="en-US" altLang="zh-TW" dirty="0" smtClean="0"/>
              <a:t>  mean=sum/10</a:t>
            </a:r>
            <a:r>
              <a:rPr lang="en-US" altLang="zh-TW" dirty="0"/>
              <a:t>;</a:t>
            </a:r>
          </a:p>
          <a:p>
            <a:pPr marL="0" indent="0">
              <a:buNone/>
            </a:pPr>
            <a:r>
              <a:rPr lang="en-US" altLang="zh-TW" dirty="0" smtClean="0"/>
              <a:t>  </a:t>
            </a:r>
            <a:r>
              <a:rPr lang="en-US" altLang="zh-TW" dirty="0" err="1" smtClean="0"/>
              <a:t>System.out.println</a:t>
            </a:r>
            <a:r>
              <a:rPr lang="en-US" altLang="zh-TW" dirty="0"/>
              <a:t>("mean = "+mean);</a:t>
            </a:r>
          </a:p>
          <a:p>
            <a:pPr marL="0" indent="0">
              <a:buNone/>
            </a:pPr>
            <a:r>
              <a:rPr lang="en-US" altLang="zh-TW" dirty="0" smtClean="0"/>
              <a:t>  </a:t>
            </a:r>
            <a:r>
              <a:rPr lang="en-US" altLang="zh-TW" dirty="0" err="1" smtClean="0"/>
              <a:t>System.out.println</a:t>
            </a:r>
            <a:r>
              <a:rPr lang="en-US" altLang="zh-TW" dirty="0"/>
              <a:t>("max = "+max);</a:t>
            </a:r>
          </a:p>
          <a:p>
            <a:pPr marL="0" indent="0">
              <a:buNone/>
            </a:pPr>
            <a:r>
              <a:rPr lang="en-US" altLang="zh-TW" dirty="0"/>
              <a:t> </a:t>
            </a:r>
            <a:r>
              <a:rPr lang="en-US" altLang="zh-TW" dirty="0" smtClean="0"/>
              <a:t> </a:t>
            </a:r>
            <a:r>
              <a:rPr lang="en-US" altLang="zh-TW" dirty="0" err="1"/>
              <a:t>System.out.println</a:t>
            </a:r>
            <a:r>
              <a:rPr lang="en-US" altLang="zh-TW" dirty="0"/>
              <a:t>("</a:t>
            </a:r>
            <a:r>
              <a:rPr lang="zh-TW" altLang="en-US" dirty="0"/>
              <a:t>不及格人數</a:t>
            </a:r>
            <a:r>
              <a:rPr lang="en-US" altLang="zh-TW" dirty="0"/>
              <a:t>: "+flunk);</a:t>
            </a:r>
          </a:p>
          <a:p>
            <a:pPr marL="0" indent="0">
              <a:buNone/>
            </a:pPr>
            <a:r>
              <a:rPr lang="en-US" altLang="zh-TW" dirty="0"/>
              <a:t>	}//main</a:t>
            </a:r>
          </a:p>
          <a:p>
            <a:pPr marL="0" indent="0">
              <a:buNone/>
            </a:pPr>
            <a:r>
              <a:rPr lang="en-US" altLang="zh-TW" dirty="0"/>
              <a:t>}//class</a:t>
            </a:r>
            <a:endParaRPr lang="zh-TW" altLang="en-US" dirty="0"/>
          </a:p>
        </p:txBody>
      </p:sp>
      <p:sp>
        <p:nvSpPr>
          <p:cNvPr id="4" name="文字方塊 3"/>
          <p:cNvSpPr txBox="1"/>
          <p:nvPr/>
        </p:nvSpPr>
        <p:spPr>
          <a:xfrm>
            <a:off x="3376246" y="1667241"/>
            <a:ext cx="2569970" cy="147732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zh-TW" altLang="en-US" dirty="0" smtClean="0"/>
              <a:t>輸入</a:t>
            </a:r>
            <a:r>
              <a:rPr lang="en-US" altLang="zh-TW" dirty="0" smtClean="0"/>
              <a:t>10</a:t>
            </a:r>
            <a:r>
              <a:rPr lang="zh-TW" altLang="en-US" dirty="0" smtClean="0"/>
              <a:t>筆資料</a:t>
            </a:r>
            <a:r>
              <a:rPr lang="en-US" altLang="zh-TW" dirty="0" smtClean="0"/>
              <a:t>:</a:t>
            </a:r>
          </a:p>
          <a:p>
            <a:r>
              <a:rPr lang="en-US" altLang="zh-TW" dirty="0" err="1" smtClean="0"/>
              <a:t>i</a:t>
            </a:r>
            <a:r>
              <a:rPr lang="en-US" altLang="zh-TW" dirty="0" smtClean="0"/>
              <a:t>=0:</a:t>
            </a:r>
            <a:r>
              <a:rPr lang="zh-TW" altLang="en-US" dirty="0" smtClean="0"/>
              <a:t>第</a:t>
            </a:r>
            <a:r>
              <a:rPr lang="en-US" altLang="zh-TW" dirty="0" smtClean="0"/>
              <a:t>1</a:t>
            </a:r>
            <a:r>
              <a:rPr lang="zh-TW" altLang="en-US" dirty="0" smtClean="0"/>
              <a:t>筆放入</a:t>
            </a:r>
            <a:r>
              <a:rPr lang="en-US" altLang="zh-TW" dirty="0" smtClean="0"/>
              <a:t>x[0]</a:t>
            </a:r>
          </a:p>
          <a:p>
            <a:r>
              <a:rPr lang="en-US" altLang="zh-TW" dirty="0" err="1" smtClean="0"/>
              <a:t>i</a:t>
            </a:r>
            <a:r>
              <a:rPr lang="en-US" altLang="zh-TW" dirty="0" smtClean="0"/>
              <a:t>=1:</a:t>
            </a:r>
            <a:r>
              <a:rPr lang="zh-TW" altLang="en-US" dirty="0" smtClean="0"/>
              <a:t>第</a:t>
            </a:r>
            <a:r>
              <a:rPr lang="en-US" altLang="zh-TW" dirty="0" smtClean="0"/>
              <a:t>2</a:t>
            </a:r>
            <a:r>
              <a:rPr lang="zh-TW" altLang="en-US" dirty="0" smtClean="0"/>
              <a:t>筆</a:t>
            </a:r>
            <a:r>
              <a:rPr lang="zh-TW" altLang="en-US" dirty="0"/>
              <a:t>放入</a:t>
            </a:r>
            <a:r>
              <a:rPr lang="en-US" altLang="zh-TW" dirty="0" smtClean="0"/>
              <a:t>x[1]</a:t>
            </a:r>
          </a:p>
          <a:p>
            <a:endParaRPr lang="en-US" altLang="zh-TW" dirty="0"/>
          </a:p>
          <a:p>
            <a:r>
              <a:rPr lang="en-US" altLang="zh-TW" dirty="0" err="1" smtClean="0"/>
              <a:t>i</a:t>
            </a:r>
            <a:r>
              <a:rPr lang="en-US" altLang="zh-TW" dirty="0" smtClean="0"/>
              <a:t>=9:</a:t>
            </a:r>
            <a:r>
              <a:rPr lang="zh-TW" altLang="en-US" dirty="0" smtClean="0"/>
              <a:t>第</a:t>
            </a:r>
            <a:r>
              <a:rPr lang="en-US" altLang="zh-TW" dirty="0" smtClean="0"/>
              <a:t>10</a:t>
            </a:r>
            <a:r>
              <a:rPr lang="zh-TW" altLang="en-US" dirty="0" smtClean="0"/>
              <a:t>筆</a:t>
            </a:r>
            <a:r>
              <a:rPr lang="zh-TW" altLang="en-US" dirty="0"/>
              <a:t>放入</a:t>
            </a:r>
            <a:r>
              <a:rPr lang="en-US" altLang="zh-TW" dirty="0" smtClean="0"/>
              <a:t>x[9]</a:t>
            </a:r>
            <a:endParaRPr lang="zh-TW" altLang="en-US" dirty="0"/>
          </a:p>
        </p:txBody>
      </p:sp>
      <p:sp>
        <p:nvSpPr>
          <p:cNvPr id="5" name="左大括弧 4"/>
          <p:cNvSpPr/>
          <p:nvPr/>
        </p:nvSpPr>
        <p:spPr>
          <a:xfrm>
            <a:off x="6096000" y="1906954"/>
            <a:ext cx="187569" cy="1047481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" name="文字方塊 5"/>
          <p:cNvSpPr txBox="1"/>
          <p:nvPr/>
        </p:nvSpPr>
        <p:spPr>
          <a:xfrm>
            <a:off x="4246712" y="3394441"/>
            <a:ext cx="1800493" cy="147732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zh-TW" altLang="en-US" dirty="0" smtClean="0"/>
              <a:t>分</a:t>
            </a:r>
            <a:r>
              <a:rPr lang="zh-TW" altLang="en-US" dirty="0"/>
              <a:t>析</a:t>
            </a:r>
            <a:r>
              <a:rPr lang="en-US" altLang="zh-TW" dirty="0" smtClean="0"/>
              <a:t>10</a:t>
            </a:r>
            <a:r>
              <a:rPr lang="zh-TW" altLang="en-US" dirty="0" smtClean="0"/>
              <a:t>筆資料</a:t>
            </a:r>
            <a:r>
              <a:rPr lang="en-US" altLang="zh-TW" dirty="0" smtClean="0"/>
              <a:t>:</a:t>
            </a:r>
          </a:p>
          <a:p>
            <a:r>
              <a:rPr lang="zh-TW" altLang="en-US" dirty="0" smtClean="0"/>
              <a:t>印出</a:t>
            </a:r>
            <a:r>
              <a:rPr lang="en-US" altLang="zh-TW" dirty="0" smtClean="0"/>
              <a:t>10</a:t>
            </a:r>
            <a:r>
              <a:rPr lang="zh-TW" altLang="en-US" dirty="0"/>
              <a:t>筆</a:t>
            </a:r>
            <a:r>
              <a:rPr lang="zh-TW" altLang="en-US" dirty="0" smtClean="0"/>
              <a:t>資料</a:t>
            </a:r>
            <a:endParaRPr lang="en-US" altLang="zh-TW" dirty="0" smtClean="0"/>
          </a:p>
          <a:p>
            <a:r>
              <a:rPr lang="zh-TW" altLang="en-US" dirty="0" smtClean="0"/>
              <a:t>加總</a:t>
            </a:r>
            <a:endParaRPr lang="en-US" altLang="zh-TW" dirty="0"/>
          </a:p>
          <a:p>
            <a:r>
              <a:rPr lang="zh-TW" altLang="en-US" dirty="0" smtClean="0"/>
              <a:t>找最大值</a:t>
            </a:r>
            <a:endParaRPr lang="en-US" altLang="zh-TW" dirty="0" smtClean="0"/>
          </a:p>
          <a:p>
            <a:r>
              <a:rPr lang="zh-TW" altLang="en-US" dirty="0" smtClean="0"/>
              <a:t>算出不及格人數</a:t>
            </a:r>
            <a:endParaRPr lang="zh-TW" altLang="en-US" dirty="0"/>
          </a:p>
        </p:txBody>
      </p:sp>
      <p:sp>
        <p:nvSpPr>
          <p:cNvPr id="7" name="文字方塊 6"/>
          <p:cNvSpPr txBox="1"/>
          <p:nvPr/>
        </p:nvSpPr>
        <p:spPr>
          <a:xfrm>
            <a:off x="4309186" y="1188499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 smtClean="0"/>
              <a:t>宣告陣列</a:t>
            </a:r>
            <a:endParaRPr lang="zh-TW" altLang="en-US" dirty="0"/>
          </a:p>
        </p:txBody>
      </p:sp>
      <p:cxnSp>
        <p:nvCxnSpPr>
          <p:cNvPr id="9" name="直線單箭頭接點 8"/>
          <p:cNvCxnSpPr/>
          <p:nvPr/>
        </p:nvCxnSpPr>
        <p:spPr>
          <a:xfrm>
            <a:off x="5417182" y="1373165"/>
            <a:ext cx="772602" cy="4420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左大括弧 9"/>
          <p:cNvSpPr/>
          <p:nvPr/>
        </p:nvSpPr>
        <p:spPr>
          <a:xfrm>
            <a:off x="6103815" y="3398496"/>
            <a:ext cx="312616" cy="1533012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6344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72830" y="2028555"/>
            <a:ext cx="10515600" cy="1325563"/>
          </a:xfrm>
        </p:spPr>
        <p:txBody>
          <a:bodyPr/>
          <a:lstStyle/>
          <a:p>
            <a:pPr algn="ctr"/>
            <a:r>
              <a:rPr lang="zh-TW" altLang="en-US" dirty="0"/>
              <a:t>運用陣列存放</a:t>
            </a:r>
            <a:r>
              <a:rPr lang="en-US" altLang="zh-TW" dirty="0">
                <a:solidFill>
                  <a:srgbClr val="FF0000"/>
                </a:solidFill>
              </a:rPr>
              <a:t>BMI</a:t>
            </a:r>
            <a:r>
              <a:rPr lang="zh-TW" altLang="en-US" dirty="0" smtClean="0">
                <a:solidFill>
                  <a:srgbClr val="FF0000"/>
                </a:solidFill>
              </a:rPr>
              <a:t>狀態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dirty="0"/>
              <a:t>運用陣列存放</a:t>
            </a:r>
            <a:r>
              <a:rPr lang="en-US" altLang="zh-TW" dirty="0" err="1">
                <a:solidFill>
                  <a:srgbClr val="FF0000"/>
                </a:solidFill>
              </a:rPr>
              <a:t>weekname</a:t>
            </a:r>
            <a:endParaRPr lang="zh-TW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4345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04446" y="87086"/>
            <a:ext cx="10515600" cy="1325563"/>
          </a:xfrm>
        </p:spPr>
        <p:txBody>
          <a:bodyPr/>
          <a:lstStyle/>
          <a:p>
            <a:r>
              <a:rPr lang="en-US" altLang="zh-TW" dirty="0" smtClean="0"/>
              <a:t>Q2: </a:t>
            </a:r>
            <a:r>
              <a:rPr lang="zh-TW" altLang="en-US" dirty="0" smtClean="0"/>
              <a:t>追蹤程式</a:t>
            </a:r>
            <a:r>
              <a:rPr lang="en-US" altLang="zh-TW" dirty="0" smtClean="0"/>
              <a:t>:</a:t>
            </a:r>
            <a:r>
              <a:rPr lang="zh-TW" altLang="en-US" dirty="0" smtClean="0"/>
              <a:t> 印出結果</a:t>
            </a:r>
            <a:r>
              <a:rPr lang="en-US" altLang="zh-TW" dirty="0" smtClean="0"/>
              <a:t>? </a:t>
            </a:r>
            <a:r>
              <a:rPr lang="zh-TW" altLang="en-US" dirty="0" smtClean="0"/>
              <a:t>搶答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04446" y="1641248"/>
            <a:ext cx="7368846" cy="3790444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dirty="0" smtClean="0"/>
              <a:t> </a:t>
            </a:r>
            <a:r>
              <a:rPr lang="en-US" altLang="zh-TW" sz="4000" dirty="0" err="1" smtClean="0"/>
              <a:t>int</a:t>
            </a:r>
            <a:r>
              <a:rPr lang="en-US" altLang="zh-TW" sz="4000" dirty="0" smtClean="0"/>
              <a:t> p=0, </a:t>
            </a:r>
            <a:r>
              <a:rPr lang="en-US" altLang="zh-TW" sz="4000" dirty="0" err="1" smtClean="0"/>
              <a:t>i</a:t>
            </a:r>
            <a:r>
              <a:rPr lang="en-US" altLang="zh-TW" sz="4000" dirty="0" smtClean="0"/>
              <a:t>=1, </a:t>
            </a:r>
            <a:r>
              <a:rPr lang="en-US" altLang="zh-TW" sz="4000" dirty="0" smtClean="0"/>
              <a:t>q=9, s=0;</a:t>
            </a:r>
            <a:endParaRPr lang="en-US" altLang="zh-TW" sz="4000" dirty="0" smtClean="0"/>
          </a:p>
          <a:p>
            <a:pPr marL="0" indent="0">
              <a:buNone/>
            </a:pPr>
            <a:r>
              <a:rPr lang="en-US" altLang="zh-TW" sz="4000" dirty="0" smtClean="0"/>
              <a:t>for(p=100;p&gt;50;p--) </a:t>
            </a:r>
            <a:r>
              <a:rPr lang="en-US" altLang="zh-TW" sz="4000" dirty="0" err="1" smtClean="0"/>
              <a:t>i</a:t>
            </a:r>
            <a:r>
              <a:rPr lang="en-US" altLang="zh-TW" sz="4000" dirty="0" smtClean="0"/>
              <a:t>++;</a:t>
            </a:r>
          </a:p>
          <a:p>
            <a:pPr marL="0" indent="0">
              <a:buNone/>
            </a:pPr>
            <a:r>
              <a:rPr lang="en-US" altLang="zh-TW" sz="4000" dirty="0" smtClean="0"/>
              <a:t>for(;q&lt;</a:t>
            </a:r>
            <a:r>
              <a:rPr lang="en-US" altLang="zh-TW" sz="4000" dirty="0" err="1" smtClean="0"/>
              <a:t>p;q</a:t>
            </a:r>
            <a:r>
              <a:rPr lang="en-US" altLang="zh-TW" sz="4000" dirty="0" smtClean="0"/>
              <a:t>++) s++;</a:t>
            </a:r>
          </a:p>
          <a:p>
            <a:pPr marL="0" indent="0">
              <a:buNone/>
            </a:pPr>
            <a:r>
              <a:rPr lang="en-US" altLang="zh-TW" sz="4000" dirty="0" smtClean="0"/>
              <a:t>s=</a:t>
            </a:r>
            <a:r>
              <a:rPr lang="en-US" altLang="zh-TW" sz="4000" dirty="0" err="1" smtClean="0"/>
              <a:t>p+q</a:t>
            </a:r>
            <a:r>
              <a:rPr lang="en-US" altLang="zh-TW" sz="4000" dirty="0" smtClean="0"/>
              <a:t>;</a:t>
            </a:r>
            <a:endParaRPr lang="en-US" altLang="zh-TW" sz="4000" dirty="0"/>
          </a:p>
          <a:p>
            <a:pPr marL="0" indent="0">
              <a:buNone/>
            </a:pPr>
            <a:r>
              <a:rPr lang="en-US" altLang="zh-TW" sz="4000" dirty="0" err="1" smtClean="0"/>
              <a:t>System.out.println</a:t>
            </a:r>
            <a:r>
              <a:rPr lang="en-US" altLang="zh-TW" sz="4000" dirty="0" smtClean="0"/>
              <a:t>(“s=“+s);</a:t>
            </a:r>
            <a:endParaRPr lang="zh-TW" altLang="en-US" sz="4000" dirty="0"/>
          </a:p>
        </p:txBody>
      </p:sp>
    </p:spTree>
    <p:extLst>
      <p:ext uri="{BB962C8B-B14F-4D97-AF65-F5344CB8AC3E}">
        <p14:creationId xmlns:p14="http://schemas.microsoft.com/office/powerpoint/2010/main" val="2944228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48916" y="192505"/>
            <a:ext cx="5574631" cy="620295"/>
          </a:xfrm>
        </p:spPr>
        <p:txBody>
          <a:bodyPr>
            <a:normAutofit fontScale="90000"/>
          </a:bodyPr>
          <a:lstStyle/>
          <a:p>
            <a:r>
              <a:rPr lang="zh-TW" altLang="en-US" dirty="0" smtClean="0"/>
              <a:t>運用陣列存放</a:t>
            </a:r>
            <a:r>
              <a:rPr lang="en-US" altLang="zh-TW" dirty="0" smtClean="0"/>
              <a:t>BMI</a:t>
            </a:r>
            <a:r>
              <a:rPr lang="zh-TW" altLang="en-US" dirty="0" smtClean="0"/>
              <a:t>狀態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549188" y="0"/>
            <a:ext cx="5642812" cy="6858000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altLang="zh-TW" dirty="0"/>
              <a:t>import </a:t>
            </a:r>
            <a:r>
              <a:rPr lang="en-US" altLang="zh-TW" dirty="0" err="1"/>
              <a:t>java.util.Scanner</a:t>
            </a:r>
            <a:r>
              <a:rPr lang="en-US" altLang="zh-TW" dirty="0"/>
              <a:t>;</a:t>
            </a:r>
          </a:p>
          <a:p>
            <a:pPr marL="0" indent="0">
              <a:buNone/>
            </a:pPr>
            <a:r>
              <a:rPr lang="en-US" altLang="zh-TW" dirty="0"/>
              <a:t>public class </a:t>
            </a:r>
            <a:r>
              <a:rPr lang="en-US" altLang="zh-TW" dirty="0" err="1"/>
              <a:t>BMI_array</a:t>
            </a:r>
            <a:r>
              <a:rPr lang="en-US" altLang="zh-TW" dirty="0"/>
              <a:t> {</a:t>
            </a:r>
          </a:p>
          <a:p>
            <a:pPr marL="0" indent="0">
              <a:buNone/>
            </a:pPr>
            <a:r>
              <a:rPr lang="en-US" altLang="zh-TW" dirty="0"/>
              <a:t>public static void main(String[] </a:t>
            </a:r>
            <a:r>
              <a:rPr lang="en-US" altLang="zh-TW" dirty="0" err="1"/>
              <a:t>args</a:t>
            </a:r>
            <a:r>
              <a:rPr lang="en-US" altLang="zh-TW" dirty="0"/>
              <a:t>) {</a:t>
            </a:r>
          </a:p>
          <a:p>
            <a:pPr marL="0" indent="0">
              <a:buNone/>
            </a:pPr>
            <a:r>
              <a:rPr lang="en-US" altLang="zh-TW" dirty="0"/>
              <a:t>  String ok="Y";	</a:t>
            </a:r>
          </a:p>
          <a:p>
            <a:pPr marL="0" indent="0">
              <a:buNone/>
            </a:pPr>
            <a:r>
              <a:rPr lang="en-US" altLang="zh-TW" dirty="0"/>
              <a:t>  </a:t>
            </a:r>
            <a:r>
              <a:rPr lang="en-US" altLang="zh-TW" dirty="0" err="1"/>
              <a:t>System.out.println</a:t>
            </a:r>
            <a:r>
              <a:rPr lang="en-US" altLang="zh-TW" dirty="0"/>
              <a:t>("==========</a:t>
            </a:r>
            <a:r>
              <a:rPr lang="zh-TW" altLang="en-US" dirty="0"/>
              <a:t>歡迎量測體位</a:t>
            </a:r>
            <a:r>
              <a:rPr lang="en-US" altLang="zh-TW" dirty="0"/>
              <a:t>==========");</a:t>
            </a:r>
          </a:p>
          <a:p>
            <a:pPr marL="0" indent="0">
              <a:buNone/>
            </a:pPr>
            <a:r>
              <a:rPr lang="en-US" altLang="zh-TW" dirty="0"/>
              <a:t>  Scanner input = new Scanner(System.in);</a:t>
            </a:r>
          </a:p>
          <a:p>
            <a:pPr marL="0" indent="0">
              <a:buNone/>
            </a:pPr>
            <a:r>
              <a:rPr lang="en-US" altLang="zh-TW" dirty="0"/>
              <a:t>  double height, weight;</a:t>
            </a:r>
          </a:p>
          <a:p>
            <a:pPr marL="0" indent="0">
              <a:buNone/>
            </a:pPr>
            <a:r>
              <a:rPr lang="en-US" altLang="zh-TW" b="1" dirty="0"/>
              <a:t>  </a:t>
            </a:r>
            <a:r>
              <a:rPr lang="en-US" altLang="zh-TW" b="1" dirty="0">
                <a:solidFill>
                  <a:srgbClr val="FF0000"/>
                </a:solidFill>
              </a:rPr>
              <a:t>String [] </a:t>
            </a:r>
            <a:r>
              <a:rPr lang="en-US" altLang="zh-TW" b="1" dirty="0" err="1">
                <a:solidFill>
                  <a:srgbClr val="FF0000"/>
                </a:solidFill>
              </a:rPr>
              <a:t>diagres</a:t>
            </a:r>
            <a:r>
              <a:rPr lang="en-US" altLang="zh-TW" b="1" dirty="0">
                <a:solidFill>
                  <a:srgbClr val="FF0000"/>
                </a:solidFill>
              </a:rPr>
              <a:t>={"</a:t>
            </a:r>
            <a:r>
              <a:rPr lang="zh-TW" altLang="en-US" b="1" dirty="0">
                <a:solidFill>
                  <a:srgbClr val="FF0000"/>
                </a:solidFill>
              </a:rPr>
              <a:t>體重過輕</a:t>
            </a:r>
            <a:r>
              <a:rPr lang="en-US" altLang="zh-TW" b="1" dirty="0">
                <a:solidFill>
                  <a:srgbClr val="FF0000"/>
                </a:solidFill>
              </a:rPr>
              <a:t>Underweight","</a:t>
            </a:r>
            <a:r>
              <a:rPr lang="zh-TW" altLang="en-US" b="1" dirty="0">
                <a:solidFill>
                  <a:srgbClr val="FF0000"/>
                </a:solidFill>
              </a:rPr>
              <a:t>正常</a:t>
            </a:r>
            <a:r>
              <a:rPr lang="en-US" altLang="zh-TW" b="1" dirty="0">
                <a:solidFill>
                  <a:srgbClr val="FF0000"/>
                </a:solidFill>
              </a:rPr>
              <a:t>Normal","</a:t>
            </a:r>
            <a:r>
              <a:rPr lang="zh-TW" altLang="en-US" b="1" dirty="0">
                <a:solidFill>
                  <a:srgbClr val="FF0000"/>
                </a:solidFill>
              </a:rPr>
              <a:t>過重</a:t>
            </a:r>
            <a:r>
              <a:rPr lang="en-US" altLang="zh-TW" b="1" dirty="0">
                <a:solidFill>
                  <a:srgbClr val="FF0000"/>
                </a:solidFill>
              </a:rPr>
              <a:t>Overweight"};</a:t>
            </a:r>
          </a:p>
          <a:p>
            <a:pPr marL="0" indent="0">
              <a:buNone/>
            </a:pPr>
            <a:r>
              <a:rPr lang="en-US" altLang="zh-TW" dirty="0"/>
              <a:t>  </a:t>
            </a:r>
            <a:r>
              <a:rPr lang="en-US" altLang="zh-TW" dirty="0" err="1">
                <a:solidFill>
                  <a:srgbClr val="FF0000"/>
                </a:solidFill>
              </a:rPr>
              <a:t>int</a:t>
            </a:r>
            <a:r>
              <a:rPr lang="en-US" altLang="zh-TW" dirty="0">
                <a:solidFill>
                  <a:srgbClr val="FF0000"/>
                </a:solidFill>
              </a:rPr>
              <a:t> status;</a:t>
            </a:r>
          </a:p>
          <a:p>
            <a:pPr marL="0" indent="0">
              <a:buNone/>
            </a:pPr>
            <a:r>
              <a:rPr lang="en-US" altLang="zh-TW" dirty="0"/>
              <a:t>  while (</a:t>
            </a:r>
            <a:r>
              <a:rPr lang="en-US" altLang="zh-TW" dirty="0" err="1"/>
              <a:t>ok.toUpperCase</a:t>
            </a:r>
            <a:r>
              <a:rPr lang="en-US" altLang="zh-TW" dirty="0"/>
              <a:t>().equals("Y")) {  </a:t>
            </a:r>
          </a:p>
          <a:p>
            <a:pPr marL="0" indent="0">
              <a:buNone/>
            </a:pPr>
            <a:r>
              <a:rPr lang="en-US" altLang="zh-TW" dirty="0"/>
              <a:t>    </a:t>
            </a:r>
            <a:r>
              <a:rPr lang="en-US" altLang="zh-TW" dirty="0" err="1"/>
              <a:t>System.out.print</a:t>
            </a:r>
            <a:r>
              <a:rPr lang="en-US" altLang="zh-TW" dirty="0"/>
              <a:t>("</a:t>
            </a:r>
            <a:r>
              <a:rPr lang="zh-TW" altLang="en-US" dirty="0"/>
              <a:t>輸入身高：</a:t>
            </a:r>
            <a:r>
              <a:rPr lang="en-US" altLang="zh-TW" dirty="0"/>
              <a:t>");</a:t>
            </a:r>
          </a:p>
          <a:p>
            <a:pPr marL="0" indent="0">
              <a:buNone/>
            </a:pPr>
            <a:r>
              <a:rPr lang="en-US" altLang="zh-TW" dirty="0"/>
              <a:t>    height = </a:t>
            </a:r>
            <a:r>
              <a:rPr lang="en-US" altLang="zh-TW" dirty="0" err="1"/>
              <a:t>input.nextDouble</a:t>
            </a:r>
            <a:r>
              <a:rPr lang="en-US" altLang="zh-TW" dirty="0"/>
              <a:t>();</a:t>
            </a:r>
          </a:p>
          <a:p>
            <a:pPr marL="0" indent="0">
              <a:buNone/>
            </a:pPr>
            <a:r>
              <a:rPr lang="en-US" altLang="zh-TW" dirty="0"/>
              <a:t>    </a:t>
            </a:r>
            <a:r>
              <a:rPr lang="en-US" altLang="zh-TW" dirty="0" err="1"/>
              <a:t>System.out.print</a:t>
            </a:r>
            <a:r>
              <a:rPr lang="en-US" altLang="zh-TW" dirty="0"/>
              <a:t>("</a:t>
            </a:r>
            <a:r>
              <a:rPr lang="zh-TW" altLang="en-US" dirty="0"/>
              <a:t>輸入體重：</a:t>
            </a:r>
            <a:r>
              <a:rPr lang="en-US" altLang="zh-TW" dirty="0"/>
              <a:t>");</a:t>
            </a:r>
          </a:p>
          <a:p>
            <a:pPr marL="0" indent="0">
              <a:buNone/>
            </a:pPr>
            <a:r>
              <a:rPr lang="en-US" altLang="zh-TW" dirty="0"/>
              <a:t>    weight = </a:t>
            </a:r>
            <a:r>
              <a:rPr lang="en-US" altLang="zh-TW" dirty="0" err="1"/>
              <a:t>input.nextDouble</a:t>
            </a:r>
            <a:r>
              <a:rPr lang="en-US" altLang="zh-TW" dirty="0"/>
              <a:t>();</a:t>
            </a:r>
          </a:p>
          <a:p>
            <a:pPr marL="0" indent="0">
              <a:buNone/>
            </a:pPr>
            <a:r>
              <a:rPr lang="en-US" altLang="zh-TW" dirty="0"/>
              <a:t>    double </a:t>
            </a:r>
            <a:r>
              <a:rPr lang="en-US" altLang="zh-TW" dirty="0" err="1"/>
              <a:t>bmi</a:t>
            </a:r>
            <a:r>
              <a:rPr lang="en-US" altLang="zh-TW" dirty="0"/>
              <a:t> = </a:t>
            </a:r>
            <a:r>
              <a:rPr lang="en-US" altLang="zh-TW" dirty="0" err="1"/>
              <a:t>Math.round</a:t>
            </a:r>
            <a:r>
              <a:rPr lang="en-US" altLang="zh-TW" dirty="0"/>
              <a:t>((weight/(height*height) )*100)/100.0;</a:t>
            </a:r>
          </a:p>
          <a:p>
            <a:pPr marL="0" indent="0">
              <a:buNone/>
            </a:pPr>
            <a:r>
              <a:rPr lang="en-US" altLang="zh-TW" b="1" dirty="0">
                <a:solidFill>
                  <a:srgbClr val="FF0000"/>
                </a:solidFill>
              </a:rPr>
              <a:t>    if (</a:t>
            </a:r>
            <a:r>
              <a:rPr lang="en-US" altLang="zh-TW" b="1" dirty="0" err="1">
                <a:solidFill>
                  <a:srgbClr val="FF0000"/>
                </a:solidFill>
              </a:rPr>
              <a:t>bmi</a:t>
            </a:r>
            <a:r>
              <a:rPr lang="en-US" altLang="zh-TW" b="1" dirty="0">
                <a:solidFill>
                  <a:srgbClr val="FF0000"/>
                </a:solidFill>
              </a:rPr>
              <a:t> &lt; 18.5) </a:t>
            </a:r>
            <a:r>
              <a:rPr lang="zh-TW" altLang="en-US" b="1" dirty="0" smtClean="0">
                <a:solidFill>
                  <a:srgbClr val="FF0000"/>
                </a:solidFill>
              </a:rPr>
              <a:t>  </a:t>
            </a:r>
            <a:r>
              <a:rPr lang="en-US" altLang="zh-TW" b="1" dirty="0" smtClean="0">
                <a:solidFill>
                  <a:srgbClr val="FF0000"/>
                </a:solidFill>
              </a:rPr>
              <a:t>status </a:t>
            </a:r>
            <a:r>
              <a:rPr lang="en-US" altLang="zh-TW" b="1" dirty="0">
                <a:solidFill>
                  <a:srgbClr val="FF0000"/>
                </a:solidFill>
              </a:rPr>
              <a:t>= 0;</a:t>
            </a:r>
          </a:p>
          <a:p>
            <a:pPr marL="0" indent="0">
              <a:buNone/>
            </a:pPr>
            <a:r>
              <a:rPr lang="en-US" altLang="zh-TW" b="1" dirty="0">
                <a:solidFill>
                  <a:srgbClr val="FF0000"/>
                </a:solidFill>
              </a:rPr>
              <a:t>    else if (</a:t>
            </a:r>
            <a:r>
              <a:rPr lang="en-US" altLang="zh-TW" b="1" dirty="0" err="1">
                <a:solidFill>
                  <a:srgbClr val="FF0000"/>
                </a:solidFill>
              </a:rPr>
              <a:t>bmi</a:t>
            </a:r>
            <a:r>
              <a:rPr lang="en-US" altLang="zh-TW" b="1" dirty="0">
                <a:solidFill>
                  <a:srgbClr val="FF0000"/>
                </a:solidFill>
              </a:rPr>
              <a:t> &lt; 24) status = 1</a:t>
            </a:r>
            <a:r>
              <a:rPr lang="en-US" altLang="zh-TW" b="1" dirty="0" smtClean="0">
                <a:solidFill>
                  <a:srgbClr val="FF0000"/>
                </a:solidFill>
              </a:rPr>
              <a:t>;</a:t>
            </a:r>
            <a:r>
              <a:rPr lang="zh-TW" altLang="en-US" b="1" dirty="0" smtClean="0">
                <a:solidFill>
                  <a:srgbClr val="FF0000"/>
                </a:solidFill>
              </a:rPr>
              <a:t>     </a:t>
            </a:r>
            <a:r>
              <a:rPr lang="en-US" altLang="zh-TW" b="1" dirty="0" smtClean="0">
                <a:solidFill>
                  <a:srgbClr val="FF0000"/>
                </a:solidFill>
              </a:rPr>
              <a:t>//(</a:t>
            </a:r>
            <a:r>
              <a:rPr lang="en-US" altLang="zh-TW" b="1" dirty="0" err="1">
                <a:solidFill>
                  <a:srgbClr val="FF0000"/>
                </a:solidFill>
              </a:rPr>
              <a:t>bmi</a:t>
            </a:r>
            <a:r>
              <a:rPr lang="en-US" altLang="zh-TW" b="1" dirty="0">
                <a:solidFill>
                  <a:srgbClr val="FF0000"/>
                </a:solidFill>
              </a:rPr>
              <a:t>&gt;=18.5 &amp;&amp; </a:t>
            </a:r>
            <a:r>
              <a:rPr lang="en-US" altLang="zh-TW" b="1" dirty="0" err="1">
                <a:solidFill>
                  <a:srgbClr val="FF0000"/>
                </a:solidFill>
              </a:rPr>
              <a:t>bmi</a:t>
            </a:r>
            <a:r>
              <a:rPr lang="en-US" altLang="zh-TW" b="1" dirty="0">
                <a:solidFill>
                  <a:srgbClr val="FF0000"/>
                </a:solidFill>
              </a:rPr>
              <a:t> &lt; 24</a:t>
            </a:r>
            <a:r>
              <a:rPr lang="en-US" altLang="zh-TW" b="1" dirty="0" smtClean="0">
                <a:solidFill>
                  <a:srgbClr val="FF0000"/>
                </a:solidFill>
              </a:rPr>
              <a:t>)</a:t>
            </a:r>
            <a:r>
              <a:rPr lang="zh-TW" altLang="en-US" b="1" dirty="0" smtClean="0">
                <a:solidFill>
                  <a:srgbClr val="FF0000"/>
                </a:solidFill>
              </a:rPr>
              <a:t> </a:t>
            </a:r>
            <a:endParaRPr lang="en-US" altLang="zh-TW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altLang="zh-TW" b="1" dirty="0" smtClean="0">
                <a:solidFill>
                  <a:srgbClr val="FF0000"/>
                </a:solidFill>
              </a:rPr>
              <a:t>   </a:t>
            </a:r>
            <a:r>
              <a:rPr lang="en-US" altLang="zh-TW" b="1" dirty="0">
                <a:solidFill>
                  <a:srgbClr val="FF0000"/>
                </a:solidFill>
              </a:rPr>
              <a:t>else </a:t>
            </a:r>
            <a:r>
              <a:rPr lang="zh-TW" altLang="en-US" b="1" dirty="0" smtClean="0">
                <a:solidFill>
                  <a:srgbClr val="FF0000"/>
                </a:solidFill>
              </a:rPr>
              <a:t>  </a:t>
            </a:r>
            <a:r>
              <a:rPr lang="en-US" altLang="zh-TW" b="1" dirty="0" smtClean="0">
                <a:solidFill>
                  <a:srgbClr val="FF0000"/>
                </a:solidFill>
              </a:rPr>
              <a:t>status </a:t>
            </a:r>
            <a:r>
              <a:rPr lang="en-US" altLang="zh-TW" b="1" dirty="0">
                <a:solidFill>
                  <a:srgbClr val="FF0000"/>
                </a:solidFill>
              </a:rPr>
              <a:t>= 2;</a:t>
            </a:r>
          </a:p>
          <a:p>
            <a:pPr marL="0" indent="0">
              <a:buNone/>
            </a:pPr>
            <a:r>
              <a:rPr lang="en-US" altLang="zh-TW" dirty="0"/>
              <a:t>    </a:t>
            </a:r>
            <a:r>
              <a:rPr lang="en-US" altLang="zh-TW" dirty="0" err="1"/>
              <a:t>System.out.println</a:t>
            </a:r>
            <a:r>
              <a:rPr lang="en-US" altLang="zh-TW" dirty="0"/>
              <a:t>("BMI</a:t>
            </a:r>
            <a:r>
              <a:rPr lang="zh-TW" altLang="en-US" dirty="0"/>
              <a:t>：</a:t>
            </a:r>
            <a:r>
              <a:rPr lang="en-US" altLang="zh-TW" dirty="0"/>
              <a:t>"+</a:t>
            </a:r>
            <a:r>
              <a:rPr lang="en-US" altLang="zh-TW" dirty="0" err="1"/>
              <a:t>bmi</a:t>
            </a:r>
            <a:r>
              <a:rPr lang="en-US" altLang="zh-TW" dirty="0"/>
              <a:t>+"</a:t>
            </a:r>
            <a:r>
              <a:rPr lang="zh-TW" altLang="en-US" dirty="0"/>
              <a:t>，狀態</a:t>
            </a:r>
            <a:r>
              <a:rPr lang="en-US" altLang="zh-TW" dirty="0"/>
              <a:t>: "+</a:t>
            </a:r>
            <a:r>
              <a:rPr lang="en-US" altLang="zh-TW" b="1" dirty="0" err="1">
                <a:solidFill>
                  <a:srgbClr val="FF0000"/>
                </a:solidFill>
              </a:rPr>
              <a:t>diagres</a:t>
            </a:r>
            <a:r>
              <a:rPr lang="en-US" altLang="zh-TW" b="1" dirty="0">
                <a:solidFill>
                  <a:srgbClr val="FF0000"/>
                </a:solidFill>
              </a:rPr>
              <a:t>[status])</a:t>
            </a:r>
            <a:r>
              <a:rPr lang="en-US" altLang="zh-TW" dirty="0"/>
              <a:t>;</a:t>
            </a:r>
          </a:p>
          <a:p>
            <a:pPr marL="0" indent="0">
              <a:buNone/>
            </a:pPr>
            <a:r>
              <a:rPr lang="en-US" altLang="zh-TW" dirty="0"/>
              <a:t>    </a:t>
            </a:r>
            <a:r>
              <a:rPr lang="en-US" altLang="zh-TW" dirty="0" err="1"/>
              <a:t>System.out.print</a:t>
            </a:r>
            <a:r>
              <a:rPr lang="en-US" altLang="zh-TW" dirty="0"/>
              <a:t>("(</a:t>
            </a:r>
            <a:r>
              <a:rPr lang="zh-TW" altLang="en-US" dirty="0"/>
              <a:t>繼續</a:t>
            </a:r>
            <a:r>
              <a:rPr lang="en-US" altLang="zh-TW" dirty="0"/>
              <a:t>(Y/N)</a:t>
            </a:r>
            <a:r>
              <a:rPr lang="zh-TW" altLang="en-US" dirty="0"/>
              <a:t>：</a:t>
            </a:r>
            <a:r>
              <a:rPr lang="en-US" altLang="zh-TW" dirty="0"/>
              <a:t>");</a:t>
            </a:r>
          </a:p>
          <a:p>
            <a:pPr marL="0" indent="0">
              <a:buNone/>
            </a:pPr>
            <a:r>
              <a:rPr lang="en-US" altLang="zh-TW" dirty="0"/>
              <a:t>    ok= </a:t>
            </a:r>
            <a:r>
              <a:rPr lang="en-US" altLang="zh-TW" dirty="0" err="1"/>
              <a:t>input.next</a:t>
            </a:r>
            <a:r>
              <a:rPr lang="en-US" altLang="zh-TW" dirty="0"/>
              <a:t>().</a:t>
            </a:r>
            <a:r>
              <a:rPr lang="en-US" altLang="zh-TW" dirty="0" err="1"/>
              <a:t>toUpperCase</a:t>
            </a:r>
            <a:r>
              <a:rPr lang="en-US" altLang="zh-TW" dirty="0"/>
              <a:t>();  </a:t>
            </a:r>
          </a:p>
          <a:p>
            <a:pPr marL="0" indent="0">
              <a:buNone/>
            </a:pPr>
            <a:r>
              <a:rPr lang="en-US" altLang="zh-TW" dirty="0"/>
              <a:t>  }//while</a:t>
            </a:r>
          </a:p>
          <a:p>
            <a:pPr marL="0" indent="0">
              <a:buNone/>
            </a:pPr>
            <a:r>
              <a:rPr lang="en-US" altLang="zh-TW" dirty="0"/>
              <a:t>  </a:t>
            </a:r>
            <a:r>
              <a:rPr lang="en-US" altLang="zh-TW" dirty="0" err="1"/>
              <a:t>System.out.println</a:t>
            </a:r>
            <a:r>
              <a:rPr lang="en-US" altLang="zh-TW" dirty="0"/>
              <a:t>("==========bye bye==========");</a:t>
            </a:r>
          </a:p>
          <a:p>
            <a:pPr marL="0" indent="0">
              <a:buNone/>
            </a:pPr>
            <a:r>
              <a:rPr lang="en-US" altLang="zh-TW" dirty="0"/>
              <a:t>  }//main</a:t>
            </a:r>
          </a:p>
          <a:p>
            <a:pPr marL="0" indent="0">
              <a:buNone/>
            </a:pPr>
            <a:r>
              <a:rPr lang="en-US" altLang="zh-TW" dirty="0"/>
              <a:t>}//class</a:t>
            </a:r>
          </a:p>
          <a:p>
            <a:pPr marL="0" indent="0">
              <a:buNone/>
            </a:pPr>
            <a:endParaRPr lang="zh-TW" altLang="en-US" dirty="0"/>
          </a:p>
        </p:txBody>
      </p:sp>
      <p:sp>
        <p:nvSpPr>
          <p:cNvPr id="4" name="內容版面配置區 2"/>
          <p:cNvSpPr txBox="1">
            <a:spLocks/>
          </p:cNvSpPr>
          <p:nvPr/>
        </p:nvSpPr>
        <p:spPr>
          <a:xfrm>
            <a:off x="262019" y="812800"/>
            <a:ext cx="6228347" cy="2477477"/>
          </a:xfrm>
          <a:prstGeom prst="rect">
            <a:avLst/>
          </a:prstGeom>
          <a:ln w="38100">
            <a:solidFill>
              <a:srgbClr val="0070C0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altLang="zh-TW" sz="1400" b="1" dirty="0" smtClean="0"/>
              <a:t>String [] </a:t>
            </a:r>
            <a:r>
              <a:rPr lang="en-US" altLang="zh-TW" sz="1400" b="1" dirty="0" err="1" smtClean="0"/>
              <a:t>diagres</a:t>
            </a:r>
            <a:r>
              <a:rPr lang="en-US" altLang="zh-TW" sz="1400" b="1" dirty="0" smtClean="0"/>
              <a:t>={"</a:t>
            </a:r>
            <a:r>
              <a:rPr lang="zh-TW" altLang="en-US" sz="1400" b="1" dirty="0" smtClean="0"/>
              <a:t>體重過輕</a:t>
            </a:r>
            <a:r>
              <a:rPr lang="en-US" altLang="zh-TW" sz="1400" b="1" dirty="0" smtClean="0"/>
              <a:t>Underweight","</a:t>
            </a:r>
            <a:r>
              <a:rPr lang="zh-TW" altLang="en-US" sz="1400" b="1" dirty="0" smtClean="0"/>
              <a:t>正常</a:t>
            </a:r>
            <a:r>
              <a:rPr lang="en-US" altLang="zh-TW" sz="1400" b="1" dirty="0" smtClean="0"/>
              <a:t>Normal","</a:t>
            </a:r>
            <a:r>
              <a:rPr lang="zh-TW" altLang="en-US" sz="1400" b="1" dirty="0" smtClean="0"/>
              <a:t>過重</a:t>
            </a:r>
            <a:r>
              <a:rPr lang="en-US" altLang="zh-TW" sz="1400" b="1" dirty="0" smtClean="0"/>
              <a:t>Overweight"};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TW" sz="1400" dirty="0" err="1" smtClean="0"/>
              <a:t>int</a:t>
            </a:r>
            <a:r>
              <a:rPr lang="en-US" altLang="zh-TW" sz="1400" dirty="0" smtClean="0"/>
              <a:t> status;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altLang="zh-TW" sz="14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TW" sz="1400" b="1" dirty="0" smtClean="0"/>
              <a:t>if (</a:t>
            </a:r>
            <a:r>
              <a:rPr lang="en-US" altLang="zh-TW" sz="1400" b="1" dirty="0" err="1" smtClean="0"/>
              <a:t>bmi</a:t>
            </a:r>
            <a:r>
              <a:rPr lang="en-US" altLang="zh-TW" sz="1400" b="1" dirty="0" smtClean="0"/>
              <a:t> &lt; 18.5) </a:t>
            </a:r>
            <a:r>
              <a:rPr lang="zh-TW" altLang="en-US" sz="1400" b="1" dirty="0" smtClean="0"/>
              <a:t>  </a:t>
            </a:r>
            <a:r>
              <a:rPr lang="en-US" altLang="zh-TW" sz="1400" b="1" dirty="0" smtClean="0"/>
              <a:t>status = 0;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TW" sz="1400" b="1" dirty="0" smtClean="0"/>
              <a:t> else if </a:t>
            </a:r>
            <a:r>
              <a:rPr lang="zh-TW" altLang="en-US" sz="1400" b="1" dirty="0" smtClean="0"/>
              <a:t> </a:t>
            </a:r>
            <a:r>
              <a:rPr lang="en-US" altLang="zh-TW" sz="1400" b="1" dirty="0" smtClean="0"/>
              <a:t>(</a:t>
            </a:r>
            <a:r>
              <a:rPr lang="en-US" altLang="zh-TW" sz="1400" b="1" dirty="0" err="1" smtClean="0"/>
              <a:t>bmi</a:t>
            </a:r>
            <a:r>
              <a:rPr lang="en-US" altLang="zh-TW" sz="1400" b="1" dirty="0" smtClean="0"/>
              <a:t> &lt; 24) status = 1;</a:t>
            </a:r>
            <a:r>
              <a:rPr lang="zh-TW" altLang="en-US" sz="1400" b="1" dirty="0" smtClean="0"/>
              <a:t>     </a:t>
            </a:r>
            <a:r>
              <a:rPr lang="en-US" altLang="zh-TW" sz="1400" b="1" dirty="0" smtClean="0"/>
              <a:t>//(</a:t>
            </a:r>
            <a:r>
              <a:rPr lang="en-US" altLang="zh-TW" sz="1400" b="1" dirty="0" err="1" smtClean="0"/>
              <a:t>bmi</a:t>
            </a:r>
            <a:r>
              <a:rPr lang="en-US" altLang="zh-TW" sz="1400" b="1" dirty="0" smtClean="0"/>
              <a:t>&gt;=18.5 &amp;&amp; </a:t>
            </a:r>
            <a:r>
              <a:rPr lang="en-US" altLang="zh-TW" sz="1400" b="1" dirty="0" err="1" smtClean="0"/>
              <a:t>bmi</a:t>
            </a:r>
            <a:r>
              <a:rPr lang="en-US" altLang="zh-TW" sz="1400" b="1" dirty="0" smtClean="0"/>
              <a:t> &lt; 24)</a:t>
            </a:r>
            <a:r>
              <a:rPr lang="zh-TW" altLang="en-US" sz="1400" b="1" dirty="0" smtClean="0"/>
              <a:t> </a:t>
            </a:r>
            <a:endParaRPr lang="en-US" altLang="zh-TW" sz="1400" b="1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TW" sz="1400" b="1" dirty="0" smtClean="0"/>
              <a:t> else </a:t>
            </a:r>
            <a:r>
              <a:rPr lang="zh-TW" altLang="en-US" sz="1400" b="1" dirty="0" smtClean="0"/>
              <a:t>  </a:t>
            </a:r>
            <a:r>
              <a:rPr lang="en-US" altLang="zh-TW" sz="1400" b="1" dirty="0" smtClean="0"/>
              <a:t>status = 2;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TW" sz="1400" dirty="0" err="1" smtClean="0"/>
              <a:t>System.out.println</a:t>
            </a:r>
            <a:r>
              <a:rPr lang="en-US" altLang="zh-TW" sz="1400" dirty="0" smtClean="0"/>
              <a:t>("BMI</a:t>
            </a:r>
            <a:r>
              <a:rPr lang="zh-TW" altLang="en-US" sz="1400" dirty="0" smtClean="0"/>
              <a:t>：</a:t>
            </a:r>
            <a:r>
              <a:rPr lang="en-US" altLang="zh-TW" sz="1400" dirty="0" smtClean="0"/>
              <a:t>"+</a:t>
            </a:r>
            <a:r>
              <a:rPr lang="en-US" altLang="zh-TW" sz="1400" dirty="0" err="1" smtClean="0"/>
              <a:t>bmi</a:t>
            </a:r>
            <a:r>
              <a:rPr lang="en-US" altLang="zh-TW" sz="1400" dirty="0" smtClean="0"/>
              <a:t>+"</a:t>
            </a:r>
            <a:r>
              <a:rPr lang="zh-TW" altLang="en-US" sz="1400" dirty="0" smtClean="0"/>
              <a:t>，狀態</a:t>
            </a:r>
            <a:r>
              <a:rPr lang="en-US" altLang="zh-TW" sz="1400" dirty="0" smtClean="0"/>
              <a:t>: "+</a:t>
            </a:r>
            <a:r>
              <a:rPr lang="en-US" altLang="zh-TW" sz="1400" b="1" dirty="0" err="1" smtClean="0">
                <a:solidFill>
                  <a:srgbClr val="FF0000"/>
                </a:solidFill>
              </a:rPr>
              <a:t>diagres</a:t>
            </a:r>
            <a:r>
              <a:rPr lang="en-US" altLang="zh-TW" sz="1400" b="1" dirty="0" smtClean="0">
                <a:solidFill>
                  <a:srgbClr val="FF0000"/>
                </a:solidFill>
              </a:rPr>
              <a:t>[status])</a:t>
            </a:r>
            <a:r>
              <a:rPr lang="en-US" altLang="zh-TW" sz="1400" dirty="0" smtClean="0"/>
              <a:t>;</a:t>
            </a:r>
            <a:r>
              <a:rPr lang="en-US" altLang="zh-TW" dirty="0" smtClean="0"/>
              <a:t>  </a:t>
            </a:r>
            <a:endParaRPr lang="zh-TW" altLang="en-US" dirty="0"/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169908"/>
              </p:ext>
            </p:extLst>
          </p:nvPr>
        </p:nvGraphicFramePr>
        <p:xfrm>
          <a:off x="1793576" y="4088097"/>
          <a:ext cx="3165231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65231"/>
              </a:tblGrid>
              <a:tr h="370840"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zh-TW" altLang="en-US" sz="1800" b="1" dirty="0" smtClean="0"/>
                        <a:t>體重過輕</a:t>
                      </a:r>
                      <a:r>
                        <a:rPr lang="en-US" altLang="zh-TW" sz="1800" b="1" dirty="0" smtClean="0"/>
                        <a:t>Underweight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zh-TW" altLang="en-US" sz="1800" b="1" dirty="0" smtClean="0"/>
                        <a:t>正常</a:t>
                      </a:r>
                      <a:r>
                        <a:rPr lang="en-US" altLang="zh-TW" sz="1800" b="1" dirty="0" smtClean="0"/>
                        <a:t>Normal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zh-TW" altLang="en-US" sz="1800" b="1" dirty="0" smtClean="0"/>
                        <a:t>過重</a:t>
                      </a:r>
                      <a:r>
                        <a:rPr lang="en-US" altLang="zh-TW" sz="1800" b="1" dirty="0" smtClean="0"/>
                        <a:t>Overweight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文字方塊 6"/>
          <p:cNvSpPr txBox="1"/>
          <p:nvPr/>
        </p:nvSpPr>
        <p:spPr>
          <a:xfrm>
            <a:off x="262019" y="4415032"/>
            <a:ext cx="187065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b="1" dirty="0" err="1"/>
              <a:t>diagres</a:t>
            </a:r>
            <a:r>
              <a:rPr lang="en-US" altLang="zh-TW" sz="2400" b="1" dirty="0"/>
              <a:t> </a:t>
            </a:r>
            <a:r>
              <a:rPr lang="en-US" altLang="zh-TW" sz="2400" b="1" dirty="0" smtClean="0"/>
              <a:t>[0]</a:t>
            </a:r>
          </a:p>
          <a:p>
            <a:r>
              <a:rPr lang="en-US" altLang="zh-TW" sz="2400" b="1" dirty="0" err="1"/>
              <a:t>diagres</a:t>
            </a:r>
            <a:r>
              <a:rPr lang="en-US" altLang="zh-TW" sz="2400" b="1" dirty="0"/>
              <a:t> </a:t>
            </a:r>
            <a:r>
              <a:rPr lang="en-US" altLang="zh-TW" sz="2400" b="1" dirty="0" smtClean="0"/>
              <a:t>[1]</a:t>
            </a:r>
          </a:p>
          <a:p>
            <a:r>
              <a:rPr lang="en-US" altLang="zh-TW" sz="2400" b="1" dirty="0" err="1"/>
              <a:t>diagres</a:t>
            </a:r>
            <a:r>
              <a:rPr lang="en-US" altLang="zh-TW" sz="2400" b="1" dirty="0"/>
              <a:t> </a:t>
            </a:r>
            <a:r>
              <a:rPr lang="en-US" altLang="zh-TW" sz="2400" b="1" dirty="0" smtClean="0"/>
              <a:t>[2]</a:t>
            </a:r>
            <a:endParaRPr lang="zh-TW" altLang="en-US" sz="2400" b="1" dirty="0"/>
          </a:p>
        </p:txBody>
      </p:sp>
      <p:sp>
        <p:nvSpPr>
          <p:cNvPr id="8" name="文字方塊 7"/>
          <p:cNvSpPr txBox="1"/>
          <p:nvPr/>
        </p:nvSpPr>
        <p:spPr>
          <a:xfrm>
            <a:off x="2516554" y="6088185"/>
            <a:ext cx="6399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RAM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831334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47116" y="1825625"/>
            <a:ext cx="3167293" cy="4351338"/>
          </a:xfrm>
        </p:spPr>
        <p:txBody>
          <a:bodyPr/>
          <a:lstStyle/>
          <a:p>
            <a:r>
              <a:rPr lang="zh-TW" altLang="en-US" dirty="0"/>
              <a:t>運用</a:t>
            </a:r>
            <a:r>
              <a:rPr lang="zh-TW" altLang="en-US" dirty="0" smtClean="0"/>
              <a:t>陣列存放</a:t>
            </a:r>
            <a:r>
              <a:rPr lang="en-US" altLang="zh-TW" dirty="0" err="1" smtClean="0"/>
              <a:t>weekname</a:t>
            </a:r>
            <a:r>
              <a:rPr lang="zh-TW" altLang="en-US" dirty="0" smtClean="0"/>
              <a:t>，看步道好處</a:t>
            </a:r>
            <a:r>
              <a:rPr lang="en-US" altLang="zh-TW" dirty="0" smtClean="0"/>
              <a:t>?</a:t>
            </a:r>
            <a:endParaRPr lang="zh-TW" altLang="en-US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24965" y="0"/>
            <a:ext cx="8726404" cy="6684716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3414409" y="651753"/>
            <a:ext cx="8579795" cy="272375"/>
          </a:xfrm>
          <a:prstGeom prst="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" name="矩形 5"/>
          <p:cNvSpPr/>
          <p:nvPr/>
        </p:nvSpPr>
        <p:spPr>
          <a:xfrm>
            <a:off x="3861881" y="1690688"/>
            <a:ext cx="4474723" cy="3990265"/>
          </a:xfrm>
          <a:prstGeom prst="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文字方塊 6"/>
          <p:cNvSpPr txBox="1"/>
          <p:nvPr/>
        </p:nvSpPr>
        <p:spPr>
          <a:xfrm>
            <a:off x="23035" y="3401129"/>
            <a:ext cx="1941087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b="1" dirty="0" err="1" smtClean="0"/>
              <a:t>weekname</a:t>
            </a:r>
            <a:r>
              <a:rPr lang="en-US" altLang="zh-TW" sz="2400" b="1" dirty="0" smtClean="0"/>
              <a:t>[0</a:t>
            </a:r>
            <a:r>
              <a:rPr lang="en-US" altLang="zh-TW" sz="2400" b="1" dirty="0"/>
              <a:t>]</a:t>
            </a:r>
          </a:p>
          <a:p>
            <a:r>
              <a:rPr lang="en-US" altLang="zh-TW" sz="2400" b="1" dirty="0" err="1"/>
              <a:t>weekname</a:t>
            </a:r>
            <a:r>
              <a:rPr lang="en-US" altLang="zh-TW" sz="2400" b="1" dirty="0" smtClean="0"/>
              <a:t>[1]</a:t>
            </a:r>
          </a:p>
          <a:p>
            <a:r>
              <a:rPr lang="en-US" altLang="zh-TW" sz="2400" b="1" dirty="0" err="1"/>
              <a:t>weekname</a:t>
            </a:r>
            <a:r>
              <a:rPr lang="en-US" altLang="zh-TW" sz="2400" b="1" dirty="0" smtClean="0"/>
              <a:t>[2]</a:t>
            </a:r>
          </a:p>
          <a:p>
            <a:endParaRPr lang="en-US" altLang="zh-TW" sz="2400" b="1" dirty="0"/>
          </a:p>
          <a:p>
            <a:endParaRPr lang="en-US" altLang="zh-TW" sz="2400" b="1" dirty="0" smtClean="0"/>
          </a:p>
          <a:p>
            <a:endParaRPr lang="en-US" altLang="zh-TW" sz="2400" b="1" dirty="0"/>
          </a:p>
          <a:p>
            <a:r>
              <a:rPr lang="en-US" altLang="zh-TW" sz="2400" b="1" dirty="0" err="1" smtClean="0"/>
              <a:t>weekname</a:t>
            </a:r>
            <a:r>
              <a:rPr lang="en-US" altLang="zh-TW" sz="2400" b="1" dirty="0" smtClean="0"/>
              <a:t>[6]</a:t>
            </a:r>
            <a:endParaRPr lang="zh-TW" altLang="en-US" sz="2400" b="1" dirty="0"/>
          </a:p>
        </p:txBody>
      </p:sp>
      <p:graphicFrame>
        <p:nvGraphicFramePr>
          <p:cNvPr id="8" name="表格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2101019"/>
              </p:ext>
            </p:extLst>
          </p:nvPr>
        </p:nvGraphicFramePr>
        <p:xfrm>
          <a:off x="1909048" y="3087622"/>
          <a:ext cx="1505361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5361"/>
              </a:tblGrid>
              <a:tr h="370840"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Sunday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Monday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Tuesday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Sunday</a:t>
                      </a:r>
                      <a:endParaRPr lang="zh-TW" alt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2294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93821" y="144378"/>
            <a:ext cx="10515600" cy="567742"/>
          </a:xfrm>
        </p:spPr>
        <p:txBody>
          <a:bodyPr>
            <a:normAutofit fontScale="90000"/>
          </a:bodyPr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93821" y="959351"/>
            <a:ext cx="10515600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TW" sz="1600" dirty="0"/>
              <a:t>import </a:t>
            </a:r>
            <a:r>
              <a:rPr lang="en-US" altLang="zh-TW" sz="1600" dirty="0" err="1"/>
              <a:t>java.util.Scanner</a:t>
            </a:r>
            <a:r>
              <a:rPr lang="en-US" altLang="zh-TW" sz="1600" dirty="0"/>
              <a:t>;</a:t>
            </a:r>
          </a:p>
          <a:p>
            <a:pPr marL="0" indent="0">
              <a:buNone/>
            </a:pPr>
            <a:r>
              <a:rPr lang="en-US" altLang="zh-TW" sz="1600" dirty="0"/>
              <a:t>public class weekname_3 {</a:t>
            </a:r>
          </a:p>
          <a:p>
            <a:pPr marL="0" indent="0">
              <a:buNone/>
            </a:pPr>
            <a:r>
              <a:rPr lang="en-US" altLang="zh-TW" sz="1600" dirty="0"/>
              <a:t>  public static void main(String[] </a:t>
            </a:r>
            <a:r>
              <a:rPr lang="en-US" altLang="zh-TW" sz="1600" dirty="0" err="1"/>
              <a:t>args</a:t>
            </a:r>
            <a:r>
              <a:rPr lang="en-US" altLang="zh-TW" sz="1600" dirty="0"/>
              <a:t>) {</a:t>
            </a:r>
          </a:p>
          <a:p>
            <a:pPr marL="0" indent="0">
              <a:buNone/>
            </a:pPr>
            <a:r>
              <a:rPr lang="en-US" altLang="zh-TW" sz="1600" dirty="0"/>
              <a:t>   Scanner input = new Scanner(System.in);</a:t>
            </a:r>
          </a:p>
          <a:p>
            <a:pPr marL="0" indent="0">
              <a:buNone/>
            </a:pPr>
            <a:r>
              <a:rPr lang="en-US" altLang="zh-TW" sz="1600" dirty="0"/>
              <a:t>   </a:t>
            </a:r>
            <a:r>
              <a:rPr lang="en-US" altLang="zh-TW" sz="1600" b="1" dirty="0">
                <a:solidFill>
                  <a:srgbClr val="FF0000"/>
                </a:solidFill>
              </a:rPr>
              <a:t>String [] </a:t>
            </a:r>
            <a:r>
              <a:rPr lang="en-US" altLang="zh-TW" sz="1600" b="1" dirty="0" err="1">
                <a:solidFill>
                  <a:srgbClr val="FF0000"/>
                </a:solidFill>
              </a:rPr>
              <a:t>weekname</a:t>
            </a:r>
            <a:r>
              <a:rPr lang="en-US" altLang="zh-TW" sz="1600" b="1" dirty="0">
                <a:solidFill>
                  <a:srgbClr val="FF0000"/>
                </a:solidFill>
              </a:rPr>
              <a:t>= {"Sunday","Monday","Tuesday","Wednesday","Thursday","Friday","Saturday","Sunday"};</a:t>
            </a:r>
          </a:p>
          <a:p>
            <a:pPr marL="0" indent="0">
              <a:buNone/>
            </a:pPr>
            <a:r>
              <a:rPr lang="en-US" altLang="zh-TW" sz="1600" dirty="0"/>
              <a:t>   </a:t>
            </a:r>
            <a:r>
              <a:rPr lang="en-US" altLang="zh-TW" sz="1600" dirty="0" err="1"/>
              <a:t>int</a:t>
            </a:r>
            <a:r>
              <a:rPr lang="en-US" altLang="zh-TW" sz="1600" dirty="0"/>
              <a:t> week = 0;</a:t>
            </a:r>
          </a:p>
          <a:p>
            <a:pPr marL="0" indent="0">
              <a:buNone/>
            </a:pPr>
            <a:r>
              <a:rPr lang="en-US" altLang="zh-TW" sz="1600" dirty="0"/>
              <a:t>   while (week&gt;=0) {</a:t>
            </a:r>
          </a:p>
          <a:p>
            <a:pPr marL="0" indent="0">
              <a:buNone/>
            </a:pPr>
            <a:r>
              <a:rPr lang="en-US" altLang="zh-TW" sz="1600" dirty="0"/>
              <a:t>    </a:t>
            </a:r>
            <a:r>
              <a:rPr lang="en-US" altLang="zh-TW" sz="1600" dirty="0" err="1"/>
              <a:t>System.out.print</a:t>
            </a:r>
            <a:r>
              <a:rPr lang="en-US" altLang="zh-TW" sz="1600" dirty="0"/>
              <a:t>("</a:t>
            </a:r>
            <a:r>
              <a:rPr lang="zh-TW" altLang="en-US" sz="1600" dirty="0"/>
              <a:t>輸入星期幾</a:t>
            </a:r>
            <a:r>
              <a:rPr lang="en-US" altLang="zh-TW" sz="1600" dirty="0"/>
              <a:t>?");	</a:t>
            </a:r>
          </a:p>
          <a:p>
            <a:pPr marL="0" indent="0">
              <a:buNone/>
            </a:pPr>
            <a:r>
              <a:rPr lang="en-US" altLang="zh-TW" sz="1600" b="1" dirty="0">
                <a:solidFill>
                  <a:srgbClr val="7030A0"/>
                </a:solidFill>
              </a:rPr>
              <a:t>    week = </a:t>
            </a:r>
            <a:r>
              <a:rPr lang="en-US" altLang="zh-TW" sz="1600" b="1" dirty="0" err="1">
                <a:solidFill>
                  <a:srgbClr val="7030A0"/>
                </a:solidFill>
              </a:rPr>
              <a:t>input.nextInt</a:t>
            </a:r>
            <a:r>
              <a:rPr lang="en-US" altLang="zh-TW" sz="1600" b="1" dirty="0">
                <a:solidFill>
                  <a:srgbClr val="7030A0"/>
                </a:solidFill>
              </a:rPr>
              <a:t>();</a:t>
            </a:r>
          </a:p>
          <a:p>
            <a:pPr marL="0" indent="0">
              <a:buNone/>
            </a:pPr>
            <a:r>
              <a:rPr lang="en-US" altLang="zh-TW" sz="1600" dirty="0"/>
              <a:t>    if (week &gt;= 0 &amp;&amp; week &lt;=7) {</a:t>
            </a:r>
          </a:p>
          <a:p>
            <a:pPr marL="0" indent="0">
              <a:buNone/>
            </a:pPr>
            <a:r>
              <a:rPr lang="en-US" altLang="zh-TW" sz="1600" dirty="0"/>
              <a:t>	</a:t>
            </a:r>
            <a:r>
              <a:rPr lang="en-US" altLang="zh-TW" sz="1600" b="1" dirty="0">
                <a:solidFill>
                  <a:srgbClr val="FF0000"/>
                </a:solidFill>
              </a:rPr>
              <a:t>  </a:t>
            </a:r>
            <a:r>
              <a:rPr lang="en-US" altLang="zh-TW" sz="1600" b="1" dirty="0" err="1">
                <a:solidFill>
                  <a:srgbClr val="FF0000"/>
                </a:solidFill>
              </a:rPr>
              <a:t>System.out.println</a:t>
            </a:r>
            <a:r>
              <a:rPr lang="en-US" altLang="zh-TW" sz="1600" b="1" dirty="0">
                <a:solidFill>
                  <a:srgbClr val="FF0000"/>
                </a:solidFill>
              </a:rPr>
              <a:t>(</a:t>
            </a:r>
            <a:r>
              <a:rPr lang="en-US" altLang="zh-TW" sz="1600" b="1" dirty="0" err="1">
                <a:solidFill>
                  <a:srgbClr val="FF0000"/>
                </a:solidFill>
              </a:rPr>
              <a:t>weekname</a:t>
            </a:r>
            <a:r>
              <a:rPr lang="en-US" altLang="zh-TW" sz="1600" b="1" dirty="0">
                <a:solidFill>
                  <a:srgbClr val="FF0000"/>
                </a:solidFill>
              </a:rPr>
              <a:t>[week]);</a:t>
            </a:r>
          </a:p>
          <a:p>
            <a:pPr marL="0" indent="0">
              <a:buNone/>
            </a:pPr>
            <a:r>
              <a:rPr lang="en-US" altLang="zh-TW" sz="1600" dirty="0"/>
              <a:t>	 } //if</a:t>
            </a:r>
          </a:p>
          <a:p>
            <a:pPr marL="0" indent="0">
              <a:buNone/>
            </a:pPr>
            <a:r>
              <a:rPr lang="en-US" altLang="zh-TW" sz="1600" dirty="0"/>
              <a:t>	else </a:t>
            </a:r>
          </a:p>
          <a:p>
            <a:pPr marL="0" indent="0">
              <a:buNone/>
            </a:pPr>
            <a:r>
              <a:rPr lang="en-US" altLang="zh-TW" sz="1600" dirty="0"/>
              <a:t>	  </a:t>
            </a:r>
            <a:r>
              <a:rPr lang="en-US" altLang="zh-TW" sz="1600" dirty="0" err="1"/>
              <a:t>System.out.println</a:t>
            </a:r>
            <a:r>
              <a:rPr lang="en-US" altLang="zh-TW" sz="1600" dirty="0"/>
              <a:t>("</a:t>
            </a:r>
            <a:r>
              <a:rPr lang="zh-TW" altLang="en-US" sz="1600" dirty="0"/>
              <a:t>無法判讀</a:t>
            </a:r>
            <a:r>
              <a:rPr lang="en-US" altLang="zh-TW" sz="1600" dirty="0"/>
              <a:t>\n");</a:t>
            </a:r>
          </a:p>
          <a:p>
            <a:pPr marL="0" indent="0">
              <a:buNone/>
            </a:pPr>
            <a:r>
              <a:rPr lang="en-US" altLang="zh-TW" sz="1600" dirty="0"/>
              <a:t>	}//while</a:t>
            </a:r>
          </a:p>
          <a:p>
            <a:pPr marL="0" indent="0">
              <a:buNone/>
            </a:pPr>
            <a:r>
              <a:rPr lang="en-US" altLang="zh-TW" sz="1600" dirty="0"/>
              <a:t>  }//main</a:t>
            </a:r>
          </a:p>
          <a:p>
            <a:pPr marL="0" indent="0">
              <a:buNone/>
            </a:pPr>
            <a:r>
              <a:rPr lang="en-US" altLang="zh-TW" sz="1600" dirty="0"/>
              <a:t>}//class</a:t>
            </a:r>
            <a:endParaRPr lang="zh-TW" altLang="en-US" sz="1600" dirty="0"/>
          </a:p>
        </p:txBody>
      </p:sp>
    </p:spTree>
    <p:extLst>
      <p:ext uri="{BB962C8B-B14F-4D97-AF65-F5344CB8AC3E}">
        <p14:creationId xmlns:p14="http://schemas.microsoft.com/office/powerpoint/2010/main" val="1601189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98259" y="1"/>
            <a:ext cx="10515600" cy="78794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平行陣列</a:t>
            </a:r>
            <a:r>
              <a:rPr lang="en-US" altLang="zh-TW" sz="3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(Parallel</a:t>
            </a:r>
            <a:r>
              <a:rPr lang="zh-TW" altLang="en-US" sz="3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sz="3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Arrays</a:t>
            </a:r>
            <a:r>
              <a:rPr lang="en-US" altLang="zh-TW" sz="3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lang="zh-TW" altLang="en-US" sz="36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8221" y="638851"/>
            <a:ext cx="11695558" cy="4459561"/>
          </a:xfrm>
          <a:prstGeom prst="rect">
            <a:avLst/>
          </a:prstGeom>
        </p:spPr>
      </p:pic>
      <p:pic>
        <p:nvPicPr>
          <p:cNvPr id="5" name="圖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09895" y="4171950"/>
            <a:ext cx="6372225" cy="2686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2780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94658" y="2116051"/>
            <a:ext cx="10515600" cy="1325563"/>
          </a:xfrm>
        </p:spPr>
        <p:txBody>
          <a:bodyPr/>
          <a:lstStyle/>
          <a:p>
            <a:pPr algn="ctr"/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陣列應用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: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求等第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342003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183086" y="365125"/>
            <a:ext cx="5170714" cy="1325563"/>
          </a:xfrm>
        </p:spPr>
        <p:txBody>
          <a:bodyPr/>
          <a:lstStyle/>
          <a:p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陣列應用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: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求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等第</a:t>
            </a:r>
            <a:r>
              <a:rPr lang="en-US" altLang="zh-TW" dirty="0" err="1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i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96766" y="588579"/>
            <a:ext cx="10515600" cy="6050839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altLang="zh-TW" dirty="0"/>
              <a:t>import </a:t>
            </a:r>
            <a:r>
              <a:rPr lang="en-US" altLang="zh-TW" dirty="0" err="1"/>
              <a:t>java.util.Scanner</a:t>
            </a:r>
            <a:r>
              <a:rPr lang="en-US" altLang="zh-TW" dirty="0"/>
              <a:t>;</a:t>
            </a:r>
          </a:p>
          <a:p>
            <a:pPr marL="0" indent="0">
              <a:buNone/>
            </a:pPr>
            <a:r>
              <a:rPr lang="en-US" altLang="zh-TW" dirty="0"/>
              <a:t>public class </a:t>
            </a:r>
            <a:r>
              <a:rPr lang="en-US" altLang="zh-TW" dirty="0" err="1"/>
              <a:t>scorerank_array</a:t>
            </a:r>
            <a:r>
              <a:rPr lang="en-US" altLang="zh-TW" dirty="0"/>
              <a:t> {</a:t>
            </a:r>
          </a:p>
          <a:p>
            <a:pPr marL="0" indent="0">
              <a:buNone/>
            </a:pPr>
            <a:r>
              <a:rPr lang="en-US" altLang="zh-TW" dirty="0"/>
              <a:t>  public static void main(String[] </a:t>
            </a:r>
            <a:r>
              <a:rPr lang="en-US" altLang="zh-TW" dirty="0" err="1"/>
              <a:t>args</a:t>
            </a:r>
            <a:r>
              <a:rPr lang="en-US" altLang="zh-TW" dirty="0"/>
              <a:t>) {</a:t>
            </a:r>
          </a:p>
          <a:p>
            <a:pPr marL="0" indent="0">
              <a:buNone/>
            </a:pPr>
            <a:r>
              <a:rPr lang="en-US" altLang="zh-TW" dirty="0"/>
              <a:t>    Scanner input = new Scanner(System.in);</a:t>
            </a:r>
          </a:p>
          <a:p>
            <a:pPr marL="0" indent="0">
              <a:buNone/>
            </a:pPr>
            <a:r>
              <a:rPr lang="en-US" altLang="zh-TW" dirty="0"/>
              <a:t>    </a:t>
            </a:r>
            <a:r>
              <a:rPr lang="en-US" altLang="zh-TW" dirty="0" err="1"/>
              <a:t>int</a:t>
            </a:r>
            <a:r>
              <a:rPr lang="en-US" altLang="zh-TW" dirty="0"/>
              <a:t> score = 0;</a:t>
            </a:r>
          </a:p>
          <a:p>
            <a:pPr marL="0" indent="0">
              <a:buNone/>
            </a:pPr>
            <a:r>
              <a:rPr lang="en-US" altLang="zh-TW" dirty="0"/>
              <a:t>    </a:t>
            </a:r>
            <a:r>
              <a:rPr lang="en-US" altLang="zh-TW" b="1" dirty="0">
                <a:solidFill>
                  <a:srgbClr val="FF0000"/>
                </a:solidFill>
              </a:rPr>
              <a:t>String [] rank= {"</a:t>
            </a:r>
            <a:r>
              <a:rPr lang="zh-TW" altLang="en-US" b="1" dirty="0">
                <a:solidFill>
                  <a:srgbClr val="FF0000"/>
                </a:solidFill>
              </a:rPr>
              <a:t>壬</a:t>
            </a:r>
            <a:r>
              <a:rPr lang="en-US" altLang="zh-TW" b="1" dirty="0">
                <a:solidFill>
                  <a:srgbClr val="FF0000"/>
                </a:solidFill>
              </a:rPr>
              <a:t>","</a:t>
            </a:r>
            <a:r>
              <a:rPr lang="zh-TW" altLang="en-US" b="1" dirty="0">
                <a:solidFill>
                  <a:srgbClr val="FF0000"/>
                </a:solidFill>
              </a:rPr>
              <a:t>辛</a:t>
            </a:r>
            <a:r>
              <a:rPr lang="en-US" altLang="zh-TW" b="1" dirty="0">
                <a:solidFill>
                  <a:srgbClr val="FF0000"/>
                </a:solidFill>
              </a:rPr>
              <a:t>","</a:t>
            </a:r>
            <a:r>
              <a:rPr lang="zh-TW" altLang="en-US" b="1" dirty="0">
                <a:solidFill>
                  <a:srgbClr val="FF0000"/>
                </a:solidFill>
              </a:rPr>
              <a:t>庚</a:t>
            </a:r>
            <a:r>
              <a:rPr lang="en-US" altLang="zh-TW" b="1" dirty="0">
                <a:solidFill>
                  <a:srgbClr val="FF0000"/>
                </a:solidFill>
              </a:rPr>
              <a:t>","</a:t>
            </a:r>
            <a:r>
              <a:rPr lang="zh-TW" altLang="en-US" b="1" dirty="0">
                <a:solidFill>
                  <a:srgbClr val="FF0000"/>
                </a:solidFill>
              </a:rPr>
              <a:t>己</a:t>
            </a:r>
            <a:r>
              <a:rPr lang="en-US" altLang="zh-TW" b="1" dirty="0">
                <a:solidFill>
                  <a:srgbClr val="FF0000"/>
                </a:solidFill>
              </a:rPr>
              <a:t>","</a:t>
            </a:r>
            <a:r>
              <a:rPr lang="zh-TW" altLang="en-US" b="1" dirty="0">
                <a:solidFill>
                  <a:srgbClr val="FF0000"/>
                </a:solidFill>
              </a:rPr>
              <a:t>戊</a:t>
            </a:r>
            <a:r>
              <a:rPr lang="en-US" altLang="zh-TW" b="1" dirty="0">
                <a:solidFill>
                  <a:srgbClr val="FF0000"/>
                </a:solidFill>
              </a:rPr>
              <a:t>","</a:t>
            </a:r>
            <a:r>
              <a:rPr lang="zh-TW" altLang="en-US" b="1" dirty="0">
                <a:solidFill>
                  <a:srgbClr val="FF0000"/>
                </a:solidFill>
              </a:rPr>
              <a:t>丁</a:t>
            </a:r>
            <a:r>
              <a:rPr lang="en-US" altLang="zh-TW" b="1" dirty="0">
                <a:solidFill>
                  <a:srgbClr val="FF0000"/>
                </a:solidFill>
              </a:rPr>
              <a:t>","</a:t>
            </a:r>
            <a:r>
              <a:rPr lang="zh-TW" altLang="en-US" b="1" dirty="0">
                <a:solidFill>
                  <a:srgbClr val="FF0000"/>
                </a:solidFill>
              </a:rPr>
              <a:t>丙</a:t>
            </a:r>
            <a:r>
              <a:rPr lang="en-US" altLang="zh-TW" b="1" dirty="0">
                <a:solidFill>
                  <a:srgbClr val="FF0000"/>
                </a:solidFill>
              </a:rPr>
              <a:t>","</a:t>
            </a:r>
            <a:r>
              <a:rPr lang="zh-TW" altLang="en-US" b="1" dirty="0">
                <a:solidFill>
                  <a:srgbClr val="FF0000"/>
                </a:solidFill>
              </a:rPr>
              <a:t>乙</a:t>
            </a:r>
            <a:r>
              <a:rPr lang="en-US" altLang="zh-TW" b="1" dirty="0">
                <a:solidFill>
                  <a:srgbClr val="FF0000"/>
                </a:solidFill>
              </a:rPr>
              <a:t>","</a:t>
            </a:r>
            <a:r>
              <a:rPr lang="zh-TW" altLang="en-US" b="1" dirty="0">
                <a:solidFill>
                  <a:srgbClr val="FF0000"/>
                </a:solidFill>
              </a:rPr>
              <a:t>甲</a:t>
            </a:r>
            <a:r>
              <a:rPr lang="en-US" altLang="zh-TW" b="1" dirty="0">
                <a:solidFill>
                  <a:srgbClr val="FF0000"/>
                </a:solidFill>
              </a:rPr>
              <a:t>","</a:t>
            </a:r>
            <a:r>
              <a:rPr lang="zh-TW" altLang="en-US" b="1" dirty="0">
                <a:solidFill>
                  <a:srgbClr val="FF0000"/>
                </a:solidFill>
              </a:rPr>
              <a:t>優</a:t>
            </a:r>
            <a:r>
              <a:rPr lang="en-US" altLang="zh-TW" b="1" dirty="0">
                <a:solidFill>
                  <a:srgbClr val="FF0000"/>
                </a:solidFill>
              </a:rPr>
              <a:t>","</a:t>
            </a:r>
            <a:r>
              <a:rPr lang="zh-TW" altLang="en-US" b="1" dirty="0">
                <a:solidFill>
                  <a:srgbClr val="FF0000"/>
                </a:solidFill>
              </a:rPr>
              <a:t>優</a:t>
            </a:r>
            <a:r>
              <a:rPr lang="en-US" altLang="zh-TW" b="1" dirty="0">
                <a:solidFill>
                  <a:srgbClr val="FF0000"/>
                </a:solidFill>
              </a:rPr>
              <a:t>"};</a:t>
            </a:r>
          </a:p>
          <a:p>
            <a:pPr marL="0" indent="0">
              <a:buNone/>
            </a:pPr>
            <a:r>
              <a:rPr lang="en-US" altLang="zh-TW" dirty="0"/>
              <a:t>    while (score&gt;=0) {</a:t>
            </a:r>
          </a:p>
          <a:p>
            <a:pPr marL="0" indent="0">
              <a:buNone/>
            </a:pPr>
            <a:r>
              <a:rPr lang="en-US" altLang="zh-TW" dirty="0"/>
              <a:t>    </a:t>
            </a:r>
            <a:r>
              <a:rPr lang="en-US" altLang="zh-TW" dirty="0" err="1"/>
              <a:t>System.out.print</a:t>
            </a:r>
            <a:r>
              <a:rPr lang="en-US" altLang="zh-TW" dirty="0"/>
              <a:t>("</a:t>
            </a:r>
            <a:r>
              <a:rPr lang="zh-TW" altLang="en-US" dirty="0"/>
              <a:t>輸入分數</a:t>
            </a:r>
            <a:r>
              <a:rPr lang="en-US" altLang="zh-TW" dirty="0"/>
              <a:t>(</a:t>
            </a:r>
            <a:r>
              <a:rPr lang="zh-TW" altLang="en-US" dirty="0"/>
              <a:t>整數</a:t>
            </a:r>
            <a:r>
              <a:rPr lang="en-US" altLang="zh-TW" dirty="0"/>
              <a:t>, -1:end)</a:t>
            </a:r>
            <a:r>
              <a:rPr lang="zh-TW" altLang="en-US" dirty="0"/>
              <a:t>：</a:t>
            </a:r>
            <a:r>
              <a:rPr lang="en-US" altLang="zh-TW" dirty="0"/>
              <a:t>");</a:t>
            </a:r>
          </a:p>
          <a:p>
            <a:pPr marL="0" indent="0">
              <a:buNone/>
            </a:pPr>
            <a:r>
              <a:rPr lang="en-US" altLang="zh-TW" dirty="0"/>
              <a:t>    score = </a:t>
            </a:r>
            <a:r>
              <a:rPr lang="en-US" altLang="zh-TW" dirty="0" err="1"/>
              <a:t>input.nextInt</a:t>
            </a:r>
            <a:r>
              <a:rPr lang="en-US" altLang="zh-TW" dirty="0"/>
              <a:t>();</a:t>
            </a:r>
          </a:p>
          <a:p>
            <a:pPr marL="0" indent="0">
              <a:buNone/>
            </a:pPr>
            <a:r>
              <a:rPr lang="en-US" altLang="zh-TW" dirty="0"/>
              <a:t>     //100~90</a:t>
            </a:r>
            <a:r>
              <a:rPr lang="zh-TW" altLang="en-US" dirty="0"/>
              <a:t>優 </a:t>
            </a:r>
            <a:r>
              <a:rPr lang="en-US" altLang="zh-TW" dirty="0"/>
              <a:t>89~80</a:t>
            </a:r>
            <a:r>
              <a:rPr lang="zh-TW" altLang="en-US" dirty="0"/>
              <a:t>甲 </a:t>
            </a:r>
            <a:r>
              <a:rPr lang="en-US" altLang="zh-TW" dirty="0"/>
              <a:t>79~70</a:t>
            </a:r>
            <a:r>
              <a:rPr lang="zh-TW" altLang="en-US" dirty="0"/>
              <a:t>乙 </a:t>
            </a:r>
            <a:r>
              <a:rPr lang="en-US" altLang="zh-TW" dirty="0"/>
              <a:t>69~60</a:t>
            </a:r>
            <a:r>
              <a:rPr lang="zh-TW" altLang="en-US" dirty="0"/>
              <a:t>丙 </a:t>
            </a:r>
            <a:r>
              <a:rPr lang="en-US" altLang="zh-TW" dirty="0"/>
              <a:t>59~50</a:t>
            </a:r>
            <a:r>
              <a:rPr lang="zh-TW" altLang="en-US" dirty="0"/>
              <a:t>丁 </a:t>
            </a:r>
            <a:r>
              <a:rPr lang="en-US" altLang="zh-TW" dirty="0"/>
              <a:t>49~40</a:t>
            </a:r>
            <a:r>
              <a:rPr lang="zh-TW" altLang="en-US" dirty="0"/>
              <a:t>戊 </a:t>
            </a:r>
            <a:r>
              <a:rPr lang="en-US" altLang="zh-TW" dirty="0"/>
              <a:t>39~30</a:t>
            </a:r>
            <a:r>
              <a:rPr lang="zh-TW" altLang="en-US" dirty="0"/>
              <a:t>己 </a:t>
            </a:r>
            <a:r>
              <a:rPr lang="en-US" altLang="zh-TW" dirty="0"/>
              <a:t>29~20</a:t>
            </a:r>
            <a:r>
              <a:rPr lang="zh-TW" altLang="en-US" dirty="0"/>
              <a:t>庚 </a:t>
            </a:r>
            <a:r>
              <a:rPr lang="en-US" altLang="zh-TW" dirty="0"/>
              <a:t>19~10</a:t>
            </a:r>
            <a:r>
              <a:rPr lang="zh-TW" altLang="en-US" dirty="0"/>
              <a:t>辛 </a:t>
            </a:r>
            <a:r>
              <a:rPr lang="en-US" altLang="zh-TW" dirty="0"/>
              <a:t>9~0</a:t>
            </a:r>
            <a:r>
              <a:rPr lang="zh-TW" altLang="en-US" dirty="0"/>
              <a:t>壬 </a:t>
            </a:r>
          </a:p>
          <a:p>
            <a:pPr marL="0" indent="0">
              <a:buNone/>
            </a:pPr>
            <a:r>
              <a:rPr lang="zh-TW" altLang="en-US" dirty="0"/>
              <a:t>    </a:t>
            </a:r>
            <a:r>
              <a:rPr lang="en-US" altLang="zh-TW" dirty="0"/>
              <a:t>if (score &gt;= 0)</a:t>
            </a:r>
          </a:p>
          <a:p>
            <a:pPr marL="0" indent="0">
              <a:buNone/>
            </a:pPr>
            <a:r>
              <a:rPr lang="en-US" altLang="zh-TW" dirty="0"/>
              <a:t>        </a:t>
            </a:r>
            <a:r>
              <a:rPr lang="en-US" altLang="zh-TW" dirty="0" err="1"/>
              <a:t>System.out.println</a:t>
            </a:r>
            <a:r>
              <a:rPr lang="en-US" altLang="zh-TW" dirty="0"/>
              <a:t>("</a:t>
            </a:r>
            <a:r>
              <a:rPr lang="zh-TW" altLang="en-US" dirty="0"/>
              <a:t>等第：</a:t>
            </a:r>
            <a:r>
              <a:rPr lang="en-US" altLang="zh-TW" dirty="0"/>
              <a:t>"+</a:t>
            </a:r>
            <a:r>
              <a:rPr lang="en-US" altLang="zh-TW" b="1" dirty="0">
                <a:solidFill>
                  <a:srgbClr val="FF0000"/>
                </a:solidFill>
              </a:rPr>
              <a:t>rank[score/10]</a:t>
            </a:r>
            <a:r>
              <a:rPr lang="en-US" altLang="zh-TW" dirty="0"/>
              <a:t>);</a:t>
            </a:r>
          </a:p>
          <a:p>
            <a:pPr marL="0" indent="0">
              <a:buNone/>
            </a:pPr>
            <a:r>
              <a:rPr lang="en-US" altLang="zh-TW" dirty="0"/>
              <a:t>    else      </a:t>
            </a:r>
          </a:p>
          <a:p>
            <a:pPr marL="0" indent="0">
              <a:buNone/>
            </a:pPr>
            <a:r>
              <a:rPr lang="en-US" altLang="zh-TW" dirty="0"/>
              <a:t>	</a:t>
            </a:r>
            <a:r>
              <a:rPr lang="en-US" altLang="zh-TW" dirty="0" err="1"/>
              <a:t>System.out.println</a:t>
            </a:r>
            <a:r>
              <a:rPr lang="en-US" altLang="zh-TW" dirty="0"/>
              <a:t>("</a:t>
            </a:r>
            <a:r>
              <a:rPr lang="zh-TW" altLang="en-US" dirty="0"/>
              <a:t>無法判讀</a:t>
            </a:r>
            <a:r>
              <a:rPr lang="en-US" altLang="zh-TW" dirty="0"/>
              <a:t>, bye!\n");</a:t>
            </a:r>
          </a:p>
          <a:p>
            <a:pPr marL="0" indent="0">
              <a:buNone/>
            </a:pPr>
            <a:r>
              <a:rPr lang="en-US" altLang="zh-TW" dirty="0"/>
              <a:t>    }//while</a:t>
            </a:r>
          </a:p>
          <a:p>
            <a:pPr marL="0" indent="0">
              <a:buNone/>
            </a:pPr>
            <a:r>
              <a:rPr lang="en-US" altLang="zh-TW" dirty="0"/>
              <a:t>  }//main</a:t>
            </a:r>
          </a:p>
          <a:p>
            <a:pPr marL="0" indent="0">
              <a:buNone/>
            </a:pPr>
            <a:r>
              <a:rPr lang="en-US" altLang="zh-TW" dirty="0"/>
              <a:t>}//class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32611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方塊 3"/>
          <p:cNvSpPr txBox="1"/>
          <p:nvPr/>
        </p:nvSpPr>
        <p:spPr>
          <a:xfrm>
            <a:off x="402109" y="2023584"/>
            <a:ext cx="6076709" cy="3570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600" dirty="0" smtClean="0"/>
              <a:t>Score = 0 </a:t>
            </a:r>
            <a:r>
              <a:rPr lang="en-US" altLang="zh-TW" sz="2600" dirty="0" smtClean="0">
                <a:sym typeface="Wingdings" panose="05000000000000000000" pitchFamily="2" charset="2"/>
              </a:rPr>
              <a:t> 0/10 == 0</a:t>
            </a:r>
          </a:p>
          <a:p>
            <a:r>
              <a:rPr lang="en-US" altLang="zh-TW" sz="2600" dirty="0" smtClean="0"/>
              <a:t>Score = 9 </a:t>
            </a:r>
            <a:r>
              <a:rPr lang="en-US" altLang="zh-TW" sz="2600" dirty="0" smtClean="0">
                <a:sym typeface="Wingdings" panose="05000000000000000000" pitchFamily="2" charset="2"/>
              </a:rPr>
              <a:t> </a:t>
            </a:r>
            <a:r>
              <a:rPr lang="zh-TW" altLang="en-US" sz="2600" dirty="0" smtClean="0">
                <a:sym typeface="Wingdings" panose="05000000000000000000" pitchFamily="2" charset="2"/>
              </a:rPr>
              <a:t> </a:t>
            </a:r>
            <a:r>
              <a:rPr lang="en-US" altLang="zh-TW" sz="2600" dirty="0" smtClean="0">
                <a:sym typeface="Wingdings" panose="05000000000000000000" pitchFamily="2" charset="2"/>
              </a:rPr>
              <a:t>9</a:t>
            </a:r>
            <a:r>
              <a:rPr lang="zh-TW" altLang="en-US" sz="2600" dirty="0" smtClean="0">
                <a:sym typeface="Wingdings" panose="05000000000000000000" pitchFamily="2" charset="2"/>
              </a:rPr>
              <a:t> </a:t>
            </a:r>
            <a:r>
              <a:rPr lang="en-US" altLang="zh-TW" sz="2600" dirty="0" smtClean="0">
                <a:sym typeface="Wingdings" panose="05000000000000000000" pitchFamily="2" charset="2"/>
              </a:rPr>
              <a:t>/</a:t>
            </a:r>
            <a:r>
              <a:rPr lang="zh-TW" altLang="en-US" sz="2600" dirty="0" smtClean="0">
                <a:sym typeface="Wingdings" panose="05000000000000000000" pitchFamily="2" charset="2"/>
              </a:rPr>
              <a:t> </a:t>
            </a:r>
            <a:r>
              <a:rPr lang="en-US" altLang="zh-TW" sz="2600" dirty="0" smtClean="0">
                <a:sym typeface="Wingdings" panose="05000000000000000000" pitchFamily="2" charset="2"/>
              </a:rPr>
              <a:t>10 = 0</a:t>
            </a:r>
          </a:p>
          <a:p>
            <a:r>
              <a:rPr lang="en-US" altLang="zh-TW" sz="2600" dirty="0" smtClean="0"/>
              <a:t>Score = 15 </a:t>
            </a:r>
            <a:r>
              <a:rPr lang="en-US" altLang="zh-TW" sz="2600" dirty="0" smtClean="0">
                <a:sym typeface="Wingdings" panose="05000000000000000000" pitchFamily="2" charset="2"/>
              </a:rPr>
              <a:t> </a:t>
            </a:r>
            <a:r>
              <a:rPr lang="zh-TW" altLang="en-US" sz="2600" dirty="0" smtClean="0">
                <a:sym typeface="Wingdings" panose="05000000000000000000" pitchFamily="2" charset="2"/>
              </a:rPr>
              <a:t> </a:t>
            </a:r>
            <a:r>
              <a:rPr lang="en-US" altLang="zh-TW" sz="2600" dirty="0" smtClean="0">
                <a:sym typeface="Wingdings" panose="05000000000000000000" pitchFamily="2" charset="2"/>
              </a:rPr>
              <a:t>15</a:t>
            </a:r>
            <a:r>
              <a:rPr lang="zh-TW" altLang="en-US" sz="2600" dirty="0" smtClean="0">
                <a:sym typeface="Wingdings" panose="05000000000000000000" pitchFamily="2" charset="2"/>
              </a:rPr>
              <a:t> </a:t>
            </a:r>
            <a:r>
              <a:rPr lang="en-US" altLang="zh-TW" sz="2600" dirty="0" smtClean="0">
                <a:sym typeface="Wingdings" panose="05000000000000000000" pitchFamily="2" charset="2"/>
              </a:rPr>
              <a:t>/</a:t>
            </a:r>
            <a:r>
              <a:rPr lang="zh-TW" altLang="en-US" sz="2600" dirty="0" smtClean="0">
                <a:sym typeface="Wingdings" panose="05000000000000000000" pitchFamily="2" charset="2"/>
              </a:rPr>
              <a:t> </a:t>
            </a:r>
            <a:r>
              <a:rPr lang="en-US" altLang="zh-TW" sz="2600" dirty="0" smtClean="0">
                <a:sym typeface="Wingdings" panose="05000000000000000000" pitchFamily="2" charset="2"/>
              </a:rPr>
              <a:t>10 = 1</a:t>
            </a:r>
          </a:p>
          <a:p>
            <a:endParaRPr lang="en-US" altLang="zh-TW" sz="2600" dirty="0">
              <a:sym typeface="Wingdings" panose="05000000000000000000" pitchFamily="2" charset="2"/>
            </a:endParaRPr>
          </a:p>
          <a:p>
            <a:endParaRPr lang="en-US" altLang="zh-TW" sz="2600" dirty="0" smtClean="0">
              <a:sym typeface="Wingdings" panose="05000000000000000000" pitchFamily="2" charset="2"/>
            </a:endParaRPr>
          </a:p>
          <a:p>
            <a:r>
              <a:rPr lang="en-US" altLang="zh-TW" sz="2600" dirty="0" smtClean="0"/>
              <a:t>Score = 89 </a:t>
            </a:r>
            <a:r>
              <a:rPr lang="en-US" altLang="zh-TW" sz="2600" dirty="0" smtClean="0">
                <a:sym typeface="Wingdings" panose="05000000000000000000" pitchFamily="2" charset="2"/>
              </a:rPr>
              <a:t> </a:t>
            </a:r>
            <a:r>
              <a:rPr lang="zh-TW" altLang="en-US" sz="2600" dirty="0" smtClean="0">
                <a:sym typeface="Wingdings" panose="05000000000000000000" pitchFamily="2" charset="2"/>
              </a:rPr>
              <a:t> </a:t>
            </a:r>
            <a:r>
              <a:rPr lang="en-US" altLang="zh-TW" sz="2600" dirty="0" smtClean="0">
                <a:sym typeface="Wingdings" panose="05000000000000000000" pitchFamily="2" charset="2"/>
              </a:rPr>
              <a:t>89</a:t>
            </a:r>
            <a:r>
              <a:rPr lang="zh-TW" altLang="en-US" sz="2600" dirty="0" smtClean="0">
                <a:sym typeface="Wingdings" panose="05000000000000000000" pitchFamily="2" charset="2"/>
              </a:rPr>
              <a:t> </a:t>
            </a:r>
            <a:r>
              <a:rPr lang="en-US" altLang="zh-TW" sz="2600" dirty="0" smtClean="0">
                <a:sym typeface="Wingdings" panose="05000000000000000000" pitchFamily="2" charset="2"/>
              </a:rPr>
              <a:t>/</a:t>
            </a:r>
            <a:r>
              <a:rPr lang="zh-TW" altLang="en-US" sz="2600" dirty="0" smtClean="0">
                <a:sym typeface="Wingdings" panose="05000000000000000000" pitchFamily="2" charset="2"/>
              </a:rPr>
              <a:t> </a:t>
            </a:r>
            <a:r>
              <a:rPr lang="en-US" altLang="zh-TW" sz="2600" dirty="0" smtClean="0">
                <a:sym typeface="Wingdings" panose="05000000000000000000" pitchFamily="2" charset="2"/>
              </a:rPr>
              <a:t>10 = 8</a:t>
            </a:r>
          </a:p>
          <a:p>
            <a:r>
              <a:rPr lang="en-US" altLang="zh-TW" sz="2600" dirty="0" smtClean="0"/>
              <a:t>Score = 95 </a:t>
            </a:r>
            <a:r>
              <a:rPr lang="en-US" altLang="zh-TW" sz="2600" dirty="0" smtClean="0">
                <a:sym typeface="Wingdings" panose="05000000000000000000" pitchFamily="2" charset="2"/>
              </a:rPr>
              <a:t> 95</a:t>
            </a:r>
            <a:r>
              <a:rPr lang="zh-TW" altLang="en-US" sz="2600" dirty="0" smtClean="0">
                <a:sym typeface="Wingdings" panose="05000000000000000000" pitchFamily="2" charset="2"/>
              </a:rPr>
              <a:t> </a:t>
            </a:r>
            <a:r>
              <a:rPr lang="en-US" altLang="zh-TW" sz="2600" dirty="0" smtClean="0">
                <a:sym typeface="Wingdings" panose="05000000000000000000" pitchFamily="2" charset="2"/>
              </a:rPr>
              <a:t>/</a:t>
            </a:r>
            <a:r>
              <a:rPr lang="zh-TW" altLang="en-US" sz="2600" dirty="0" smtClean="0">
                <a:sym typeface="Wingdings" panose="05000000000000000000" pitchFamily="2" charset="2"/>
              </a:rPr>
              <a:t> </a:t>
            </a:r>
            <a:r>
              <a:rPr lang="en-US" altLang="zh-TW" sz="2600" dirty="0" smtClean="0">
                <a:sym typeface="Wingdings" panose="05000000000000000000" pitchFamily="2" charset="2"/>
              </a:rPr>
              <a:t>10 = 9</a:t>
            </a:r>
          </a:p>
          <a:p>
            <a:r>
              <a:rPr lang="en-US" altLang="zh-TW" sz="2600" dirty="0" smtClean="0"/>
              <a:t>Score = 100 </a:t>
            </a:r>
            <a:r>
              <a:rPr lang="en-US" altLang="zh-TW" sz="2600" dirty="0" smtClean="0">
                <a:sym typeface="Wingdings" panose="05000000000000000000" pitchFamily="2" charset="2"/>
              </a:rPr>
              <a:t> 100</a:t>
            </a:r>
            <a:r>
              <a:rPr lang="zh-TW" altLang="en-US" sz="2600" dirty="0" smtClean="0">
                <a:sym typeface="Wingdings" panose="05000000000000000000" pitchFamily="2" charset="2"/>
              </a:rPr>
              <a:t> </a:t>
            </a:r>
            <a:r>
              <a:rPr lang="en-US" altLang="zh-TW" sz="2600" dirty="0" smtClean="0">
                <a:sym typeface="Wingdings" panose="05000000000000000000" pitchFamily="2" charset="2"/>
              </a:rPr>
              <a:t>/</a:t>
            </a:r>
            <a:r>
              <a:rPr lang="zh-TW" altLang="en-US" sz="2600" dirty="0" smtClean="0">
                <a:sym typeface="Wingdings" panose="05000000000000000000" pitchFamily="2" charset="2"/>
              </a:rPr>
              <a:t> </a:t>
            </a:r>
            <a:r>
              <a:rPr lang="en-US" altLang="zh-TW" sz="2600" dirty="0" smtClean="0">
                <a:sym typeface="Wingdings" panose="05000000000000000000" pitchFamily="2" charset="2"/>
              </a:rPr>
              <a:t>10 = 10</a:t>
            </a:r>
          </a:p>
          <a:p>
            <a:endParaRPr lang="zh-TW" altLang="en-US" dirty="0"/>
          </a:p>
        </p:txBody>
      </p:sp>
      <p:graphicFrame>
        <p:nvGraphicFramePr>
          <p:cNvPr id="9" name="表格 8"/>
          <p:cNvGraphicFramePr>
            <a:graphicFrameLocks noGrp="1"/>
          </p:cNvGraphicFramePr>
          <p:nvPr>
            <p:extLst/>
          </p:nvPr>
        </p:nvGraphicFramePr>
        <p:xfrm>
          <a:off x="6513967" y="1068941"/>
          <a:ext cx="5014416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5736"/>
                <a:gridCol w="417868"/>
                <a:gridCol w="417868"/>
                <a:gridCol w="417868"/>
                <a:gridCol w="417868"/>
                <a:gridCol w="417868"/>
                <a:gridCol w="417868"/>
                <a:gridCol w="417868"/>
                <a:gridCol w="417868"/>
                <a:gridCol w="417868"/>
                <a:gridCol w="41786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2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3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4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5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6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7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8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9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10</a:t>
                      </a:r>
                      <a:endParaRPr lang="zh-TW" alt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" name="表格 9"/>
          <p:cNvGraphicFramePr>
            <a:graphicFrameLocks noGrp="1"/>
          </p:cNvGraphicFramePr>
          <p:nvPr>
            <p:extLst/>
          </p:nvPr>
        </p:nvGraphicFramePr>
        <p:xfrm>
          <a:off x="6513967" y="1439781"/>
          <a:ext cx="5014416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5736"/>
                <a:gridCol w="417868"/>
                <a:gridCol w="417868"/>
                <a:gridCol w="417868"/>
                <a:gridCol w="417868"/>
                <a:gridCol w="417868"/>
                <a:gridCol w="417868"/>
                <a:gridCol w="417868"/>
                <a:gridCol w="417868"/>
                <a:gridCol w="417868"/>
                <a:gridCol w="41786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b="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壬</a:t>
                      </a:r>
                      <a:endParaRPr lang="zh-TW" altLang="en-US" b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b="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辛</a:t>
                      </a:r>
                      <a:endParaRPr lang="zh-TW" altLang="en-US" b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b="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庚</a:t>
                      </a:r>
                      <a:endParaRPr lang="zh-TW" altLang="en-US" b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b="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己</a:t>
                      </a:r>
                      <a:endParaRPr lang="zh-TW" altLang="en-US" b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b="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戊</a:t>
                      </a:r>
                      <a:endParaRPr lang="zh-TW" altLang="en-US" b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b="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丁</a:t>
                      </a:r>
                      <a:endParaRPr lang="zh-TW" altLang="en-US" b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b="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丙</a:t>
                      </a:r>
                      <a:endParaRPr lang="zh-TW" altLang="en-US" b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b="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乙</a:t>
                      </a:r>
                      <a:endParaRPr lang="zh-TW" altLang="en-US" b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b="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甲</a:t>
                      </a:r>
                      <a:endParaRPr lang="zh-TW" altLang="en-US" b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b="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優</a:t>
                      </a:r>
                      <a:endParaRPr lang="zh-TW" altLang="en-US" b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b="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優</a:t>
                      </a:r>
                      <a:endParaRPr lang="zh-TW" altLang="en-US" b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8" name="上彎箭號 17"/>
          <p:cNvSpPr/>
          <p:nvPr/>
        </p:nvSpPr>
        <p:spPr>
          <a:xfrm>
            <a:off x="5305926" y="1794075"/>
            <a:ext cx="1636295" cy="504315"/>
          </a:xfrm>
          <a:prstGeom prst="bentUpArrow">
            <a:avLst>
              <a:gd name="adj1" fmla="val 0"/>
              <a:gd name="adj2" fmla="val 19262"/>
              <a:gd name="adj3" fmla="val 3142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9" name="上彎箭號 18"/>
          <p:cNvSpPr/>
          <p:nvPr/>
        </p:nvSpPr>
        <p:spPr>
          <a:xfrm>
            <a:off x="3823987" y="1828800"/>
            <a:ext cx="3433341" cy="842666"/>
          </a:xfrm>
          <a:prstGeom prst="bentUpArrow">
            <a:avLst>
              <a:gd name="adj1" fmla="val 0"/>
              <a:gd name="adj2" fmla="val 11463"/>
              <a:gd name="adj3" fmla="val 1773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0" name="上彎箭號 19"/>
          <p:cNvSpPr/>
          <p:nvPr/>
        </p:nvSpPr>
        <p:spPr>
          <a:xfrm>
            <a:off x="3946358" y="1799046"/>
            <a:ext cx="3727658" cy="1279820"/>
          </a:xfrm>
          <a:prstGeom prst="bentUpArrow">
            <a:avLst>
              <a:gd name="adj1" fmla="val 0"/>
              <a:gd name="adj2" fmla="val 8750"/>
              <a:gd name="adj3" fmla="val 1321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1" name="上彎箭號 20"/>
          <p:cNvSpPr/>
          <p:nvPr/>
        </p:nvSpPr>
        <p:spPr>
          <a:xfrm>
            <a:off x="3946355" y="1794077"/>
            <a:ext cx="6632905" cy="2441039"/>
          </a:xfrm>
          <a:prstGeom prst="bentUpArrow">
            <a:avLst>
              <a:gd name="adj1" fmla="val 0"/>
              <a:gd name="adj2" fmla="val 5100"/>
              <a:gd name="adj3" fmla="val 837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2" name="上彎箭號 21"/>
          <p:cNvSpPr/>
          <p:nvPr/>
        </p:nvSpPr>
        <p:spPr>
          <a:xfrm>
            <a:off x="3946357" y="1794075"/>
            <a:ext cx="7095891" cy="2850113"/>
          </a:xfrm>
          <a:prstGeom prst="bentUpArrow">
            <a:avLst>
              <a:gd name="adj1" fmla="val 0"/>
              <a:gd name="adj2" fmla="val 4414"/>
              <a:gd name="adj3" fmla="val 663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3" name="上彎箭號 22"/>
          <p:cNvSpPr/>
          <p:nvPr/>
        </p:nvSpPr>
        <p:spPr>
          <a:xfrm>
            <a:off x="4367462" y="1794076"/>
            <a:ext cx="7058309" cy="3247156"/>
          </a:xfrm>
          <a:prstGeom prst="bentUpArrow">
            <a:avLst>
              <a:gd name="adj1" fmla="val 0"/>
              <a:gd name="adj2" fmla="val 3642"/>
              <a:gd name="adj3" fmla="val 554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4" name="文字方塊 23"/>
          <p:cNvSpPr txBox="1"/>
          <p:nvPr/>
        </p:nvSpPr>
        <p:spPr>
          <a:xfrm>
            <a:off x="1647235" y="3324310"/>
            <a:ext cx="461665" cy="92643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en-US" altLang="zh-TW" dirty="0" smtClean="0"/>
              <a:t>……</a:t>
            </a:r>
            <a:endParaRPr lang="zh-TW" altLang="en-US" dirty="0"/>
          </a:p>
        </p:txBody>
      </p:sp>
      <p:sp>
        <p:nvSpPr>
          <p:cNvPr id="2" name="文字方塊 1"/>
          <p:cNvSpPr txBox="1"/>
          <p:nvPr/>
        </p:nvSpPr>
        <p:spPr>
          <a:xfrm>
            <a:off x="1323974" y="5781410"/>
            <a:ext cx="999716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*透過</a:t>
            </a:r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Score/10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取得對應</a:t>
            </a:r>
            <a:r>
              <a:rPr lang="zh-TW" altLang="en-US" sz="2000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等第陣列索引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，及</a:t>
            </a:r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Score/10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計算結果為</a:t>
            </a:r>
            <a:r>
              <a:rPr lang="zh-TW" altLang="en-US" sz="2000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整數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，作為索引</a:t>
            </a:r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(index)</a:t>
            </a:r>
          </a:p>
          <a:p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*以</a:t>
            </a:r>
            <a:r>
              <a:rPr lang="zh-TW" altLang="en-US" sz="2000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空間換取時間，</a:t>
            </a:r>
            <a:r>
              <a:rPr lang="en-US" altLang="zh-TW" sz="2000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if </a:t>
            </a:r>
            <a:r>
              <a:rPr lang="zh-TW" altLang="en-US" sz="2000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之</a:t>
            </a:r>
            <a:r>
              <a:rPr lang="en-US" altLang="zh-TW" sz="2000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selection </a:t>
            </a:r>
            <a:r>
              <a:rPr lang="zh-TW" altLang="en-US" sz="2000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分支結構幾乎可忽略</a:t>
            </a:r>
            <a:endParaRPr lang="zh-TW" altLang="en-US" sz="2000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1456151" y="422610"/>
            <a:ext cx="408477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3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陣列應用</a:t>
            </a:r>
            <a:r>
              <a:rPr lang="en-US" altLang="zh-TW" sz="3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:</a:t>
            </a:r>
            <a:r>
              <a:rPr lang="zh-TW" altLang="en-US" sz="3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求等第</a:t>
            </a:r>
            <a:r>
              <a:rPr lang="en-US" altLang="zh-TW" sz="3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(1)</a:t>
            </a:r>
            <a:endParaRPr lang="zh-TW" altLang="en-US" sz="3600" dirty="0"/>
          </a:p>
        </p:txBody>
      </p:sp>
      <p:sp>
        <p:nvSpPr>
          <p:cNvPr id="5" name="矩形 4"/>
          <p:cNvSpPr/>
          <p:nvPr/>
        </p:nvSpPr>
        <p:spPr>
          <a:xfrm>
            <a:off x="6408812" y="714646"/>
            <a:ext cx="9300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b="1" dirty="0" smtClean="0">
                <a:solidFill>
                  <a:srgbClr val="FF0000"/>
                </a:solidFill>
              </a:rPr>
              <a:t>Rank[0]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154861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361592" y="166548"/>
            <a:ext cx="5170714" cy="844062"/>
          </a:xfrm>
        </p:spPr>
        <p:txBody>
          <a:bodyPr/>
          <a:lstStyle/>
          <a:p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陣列應用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: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求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等第</a:t>
            </a: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ii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96766" y="588579"/>
            <a:ext cx="10515600" cy="6050839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altLang="zh-TW" dirty="0"/>
              <a:t>import </a:t>
            </a:r>
            <a:r>
              <a:rPr lang="en-US" altLang="zh-TW" dirty="0" err="1"/>
              <a:t>java.util.Scanner</a:t>
            </a:r>
            <a:r>
              <a:rPr lang="en-US" altLang="zh-TW" dirty="0"/>
              <a:t>;</a:t>
            </a:r>
          </a:p>
          <a:p>
            <a:pPr marL="0" indent="0">
              <a:buNone/>
            </a:pPr>
            <a:r>
              <a:rPr lang="en-US" altLang="zh-TW" dirty="0"/>
              <a:t>public class scorerank_array_2 {</a:t>
            </a:r>
          </a:p>
          <a:p>
            <a:pPr marL="0" indent="0">
              <a:buNone/>
            </a:pPr>
            <a:r>
              <a:rPr lang="en-US" altLang="zh-TW" dirty="0"/>
              <a:t>  public static void main(String[] </a:t>
            </a:r>
            <a:r>
              <a:rPr lang="en-US" altLang="zh-TW" dirty="0" err="1"/>
              <a:t>args</a:t>
            </a:r>
            <a:r>
              <a:rPr lang="en-US" altLang="zh-TW" dirty="0"/>
              <a:t>) {</a:t>
            </a:r>
          </a:p>
          <a:p>
            <a:pPr marL="0" indent="0">
              <a:buNone/>
            </a:pPr>
            <a:r>
              <a:rPr lang="en-US" altLang="zh-TW" dirty="0"/>
              <a:t>    Scanner input = new Scanner(System.in);</a:t>
            </a:r>
          </a:p>
          <a:p>
            <a:pPr marL="0" indent="0">
              <a:buNone/>
            </a:pPr>
            <a:r>
              <a:rPr lang="en-US" altLang="zh-TW" dirty="0"/>
              <a:t>    </a:t>
            </a:r>
            <a:r>
              <a:rPr lang="en-US" altLang="zh-TW" dirty="0" err="1"/>
              <a:t>int</a:t>
            </a:r>
            <a:r>
              <a:rPr lang="en-US" altLang="zh-TW" dirty="0"/>
              <a:t> score = 0;</a:t>
            </a:r>
          </a:p>
          <a:p>
            <a:pPr marL="0" indent="0">
              <a:buNone/>
            </a:pPr>
            <a:r>
              <a:rPr lang="en-US" altLang="zh-TW" b="1" dirty="0">
                <a:solidFill>
                  <a:srgbClr val="FF0000"/>
                </a:solidFill>
              </a:rPr>
              <a:t>    String [] rank= {"</a:t>
            </a:r>
            <a:r>
              <a:rPr lang="zh-TW" altLang="en-US" b="1" dirty="0">
                <a:solidFill>
                  <a:srgbClr val="FF0000"/>
                </a:solidFill>
              </a:rPr>
              <a:t>優</a:t>
            </a:r>
            <a:r>
              <a:rPr lang="en-US" altLang="zh-TW" b="1" dirty="0">
                <a:solidFill>
                  <a:srgbClr val="FF0000"/>
                </a:solidFill>
              </a:rPr>
              <a:t>","</a:t>
            </a:r>
            <a:r>
              <a:rPr lang="zh-TW" altLang="en-US" b="1" dirty="0">
                <a:solidFill>
                  <a:srgbClr val="FF0000"/>
                </a:solidFill>
              </a:rPr>
              <a:t>優</a:t>
            </a:r>
            <a:r>
              <a:rPr lang="en-US" altLang="zh-TW" b="1" dirty="0">
                <a:solidFill>
                  <a:srgbClr val="FF0000"/>
                </a:solidFill>
              </a:rPr>
              <a:t>","</a:t>
            </a:r>
            <a:r>
              <a:rPr lang="zh-TW" altLang="en-US" b="1" dirty="0">
                <a:solidFill>
                  <a:srgbClr val="FF0000"/>
                </a:solidFill>
              </a:rPr>
              <a:t>甲</a:t>
            </a:r>
            <a:r>
              <a:rPr lang="en-US" altLang="zh-TW" b="1" dirty="0">
                <a:solidFill>
                  <a:srgbClr val="FF0000"/>
                </a:solidFill>
              </a:rPr>
              <a:t>","</a:t>
            </a:r>
            <a:r>
              <a:rPr lang="zh-TW" altLang="en-US" b="1" dirty="0">
                <a:solidFill>
                  <a:srgbClr val="FF0000"/>
                </a:solidFill>
              </a:rPr>
              <a:t>乙</a:t>
            </a:r>
            <a:r>
              <a:rPr lang="en-US" altLang="zh-TW" b="1" dirty="0">
                <a:solidFill>
                  <a:srgbClr val="FF0000"/>
                </a:solidFill>
              </a:rPr>
              <a:t>","</a:t>
            </a:r>
            <a:r>
              <a:rPr lang="zh-TW" altLang="en-US" b="1" dirty="0">
                <a:solidFill>
                  <a:srgbClr val="FF0000"/>
                </a:solidFill>
              </a:rPr>
              <a:t>丙</a:t>
            </a:r>
            <a:r>
              <a:rPr lang="en-US" altLang="zh-TW" b="1" dirty="0">
                <a:solidFill>
                  <a:srgbClr val="FF0000"/>
                </a:solidFill>
              </a:rPr>
              <a:t>","</a:t>
            </a:r>
            <a:r>
              <a:rPr lang="zh-TW" altLang="en-US" b="1" dirty="0">
                <a:solidFill>
                  <a:srgbClr val="FF0000"/>
                </a:solidFill>
              </a:rPr>
              <a:t>丁</a:t>
            </a:r>
            <a:r>
              <a:rPr lang="en-US" altLang="zh-TW" b="1" dirty="0">
                <a:solidFill>
                  <a:srgbClr val="FF0000"/>
                </a:solidFill>
              </a:rPr>
              <a:t>","</a:t>
            </a:r>
            <a:r>
              <a:rPr lang="zh-TW" altLang="en-US" b="1" dirty="0">
                <a:solidFill>
                  <a:srgbClr val="FF0000"/>
                </a:solidFill>
              </a:rPr>
              <a:t>戊</a:t>
            </a:r>
            <a:r>
              <a:rPr lang="en-US" altLang="zh-TW" b="1" dirty="0">
                <a:solidFill>
                  <a:srgbClr val="FF0000"/>
                </a:solidFill>
              </a:rPr>
              <a:t>","</a:t>
            </a:r>
            <a:r>
              <a:rPr lang="zh-TW" altLang="en-US" b="1" dirty="0">
                <a:solidFill>
                  <a:srgbClr val="FF0000"/>
                </a:solidFill>
              </a:rPr>
              <a:t>己</a:t>
            </a:r>
            <a:r>
              <a:rPr lang="en-US" altLang="zh-TW" b="1" dirty="0">
                <a:solidFill>
                  <a:srgbClr val="FF0000"/>
                </a:solidFill>
              </a:rPr>
              <a:t>","</a:t>
            </a:r>
            <a:r>
              <a:rPr lang="zh-TW" altLang="en-US" b="1" dirty="0">
                <a:solidFill>
                  <a:srgbClr val="FF0000"/>
                </a:solidFill>
              </a:rPr>
              <a:t>庚</a:t>
            </a:r>
            <a:r>
              <a:rPr lang="en-US" altLang="zh-TW" b="1" dirty="0">
                <a:solidFill>
                  <a:srgbClr val="FF0000"/>
                </a:solidFill>
              </a:rPr>
              <a:t>","</a:t>
            </a:r>
            <a:r>
              <a:rPr lang="zh-TW" altLang="en-US" b="1" dirty="0">
                <a:solidFill>
                  <a:srgbClr val="FF0000"/>
                </a:solidFill>
              </a:rPr>
              <a:t>辛</a:t>
            </a:r>
            <a:r>
              <a:rPr lang="en-US" altLang="zh-TW" b="1" dirty="0">
                <a:solidFill>
                  <a:srgbClr val="FF0000"/>
                </a:solidFill>
              </a:rPr>
              <a:t>","</a:t>
            </a:r>
            <a:r>
              <a:rPr lang="zh-TW" altLang="en-US" b="1" dirty="0">
                <a:solidFill>
                  <a:srgbClr val="FF0000"/>
                </a:solidFill>
              </a:rPr>
              <a:t>壬</a:t>
            </a:r>
            <a:r>
              <a:rPr lang="en-US" altLang="zh-TW" b="1" dirty="0">
                <a:solidFill>
                  <a:srgbClr val="FF0000"/>
                </a:solidFill>
              </a:rPr>
              <a:t>"};</a:t>
            </a:r>
          </a:p>
          <a:p>
            <a:pPr marL="0" indent="0">
              <a:buNone/>
            </a:pPr>
            <a:r>
              <a:rPr lang="en-US" altLang="zh-TW" dirty="0"/>
              <a:t>    while (score&gt;=0) {</a:t>
            </a:r>
          </a:p>
          <a:p>
            <a:pPr marL="0" indent="0">
              <a:buNone/>
            </a:pPr>
            <a:r>
              <a:rPr lang="en-US" altLang="zh-TW" dirty="0"/>
              <a:t>    </a:t>
            </a:r>
            <a:r>
              <a:rPr lang="en-US" altLang="zh-TW" dirty="0" err="1"/>
              <a:t>System.out.print</a:t>
            </a:r>
            <a:r>
              <a:rPr lang="en-US" altLang="zh-TW" dirty="0"/>
              <a:t>("</a:t>
            </a:r>
            <a:r>
              <a:rPr lang="zh-TW" altLang="en-US" dirty="0"/>
              <a:t>輸入分數</a:t>
            </a:r>
            <a:r>
              <a:rPr lang="en-US" altLang="zh-TW" dirty="0"/>
              <a:t>(</a:t>
            </a:r>
            <a:r>
              <a:rPr lang="zh-TW" altLang="en-US" dirty="0"/>
              <a:t>整數</a:t>
            </a:r>
            <a:r>
              <a:rPr lang="en-US" altLang="zh-TW" dirty="0"/>
              <a:t>, -1:end)</a:t>
            </a:r>
            <a:r>
              <a:rPr lang="zh-TW" altLang="en-US" dirty="0"/>
              <a:t>：</a:t>
            </a:r>
            <a:r>
              <a:rPr lang="en-US" altLang="zh-TW" dirty="0"/>
              <a:t>");</a:t>
            </a:r>
          </a:p>
          <a:p>
            <a:pPr marL="0" indent="0">
              <a:buNone/>
            </a:pPr>
            <a:r>
              <a:rPr lang="en-US" altLang="zh-TW" dirty="0"/>
              <a:t>    score = </a:t>
            </a:r>
            <a:r>
              <a:rPr lang="en-US" altLang="zh-TW" dirty="0" err="1"/>
              <a:t>input.nextInt</a:t>
            </a:r>
            <a:r>
              <a:rPr lang="en-US" altLang="zh-TW" dirty="0"/>
              <a:t>();</a:t>
            </a:r>
          </a:p>
          <a:p>
            <a:pPr marL="0" indent="0">
              <a:buNone/>
            </a:pPr>
            <a:r>
              <a:rPr lang="en-US" altLang="zh-TW" dirty="0"/>
              <a:t>     //100~90</a:t>
            </a:r>
            <a:r>
              <a:rPr lang="zh-TW" altLang="en-US" dirty="0"/>
              <a:t>優 </a:t>
            </a:r>
            <a:r>
              <a:rPr lang="en-US" altLang="zh-TW" dirty="0"/>
              <a:t>89~80</a:t>
            </a:r>
            <a:r>
              <a:rPr lang="zh-TW" altLang="en-US" dirty="0"/>
              <a:t>甲 </a:t>
            </a:r>
            <a:r>
              <a:rPr lang="en-US" altLang="zh-TW" dirty="0"/>
              <a:t>79~70</a:t>
            </a:r>
            <a:r>
              <a:rPr lang="zh-TW" altLang="en-US" dirty="0"/>
              <a:t>乙 </a:t>
            </a:r>
            <a:r>
              <a:rPr lang="en-US" altLang="zh-TW" dirty="0"/>
              <a:t>69~60</a:t>
            </a:r>
            <a:r>
              <a:rPr lang="zh-TW" altLang="en-US" dirty="0"/>
              <a:t>丙 </a:t>
            </a:r>
            <a:r>
              <a:rPr lang="en-US" altLang="zh-TW" dirty="0"/>
              <a:t>59~50</a:t>
            </a:r>
            <a:r>
              <a:rPr lang="zh-TW" altLang="en-US" dirty="0"/>
              <a:t>丁 </a:t>
            </a:r>
            <a:r>
              <a:rPr lang="en-US" altLang="zh-TW" dirty="0"/>
              <a:t>49~40</a:t>
            </a:r>
            <a:r>
              <a:rPr lang="zh-TW" altLang="en-US" dirty="0"/>
              <a:t>戊 </a:t>
            </a:r>
            <a:r>
              <a:rPr lang="en-US" altLang="zh-TW" dirty="0"/>
              <a:t>39~30</a:t>
            </a:r>
            <a:r>
              <a:rPr lang="zh-TW" altLang="en-US" dirty="0"/>
              <a:t>己 </a:t>
            </a:r>
            <a:r>
              <a:rPr lang="en-US" altLang="zh-TW" dirty="0"/>
              <a:t>29~20</a:t>
            </a:r>
            <a:r>
              <a:rPr lang="zh-TW" altLang="en-US" dirty="0"/>
              <a:t>庚 </a:t>
            </a:r>
            <a:r>
              <a:rPr lang="en-US" altLang="zh-TW" dirty="0"/>
              <a:t>19~10</a:t>
            </a:r>
            <a:r>
              <a:rPr lang="zh-TW" altLang="en-US" dirty="0"/>
              <a:t>辛 </a:t>
            </a:r>
            <a:r>
              <a:rPr lang="en-US" altLang="zh-TW" dirty="0"/>
              <a:t>9~0</a:t>
            </a:r>
            <a:r>
              <a:rPr lang="zh-TW" altLang="en-US" dirty="0"/>
              <a:t>壬 </a:t>
            </a:r>
          </a:p>
          <a:p>
            <a:pPr marL="0" indent="0">
              <a:buNone/>
            </a:pPr>
            <a:r>
              <a:rPr lang="zh-TW" altLang="en-US" dirty="0"/>
              <a:t>    </a:t>
            </a:r>
            <a:r>
              <a:rPr lang="en-US" altLang="zh-TW" dirty="0"/>
              <a:t>if (score&lt;=100 &amp;&amp; score &gt;= 0)</a:t>
            </a:r>
          </a:p>
          <a:p>
            <a:pPr marL="0" indent="0">
              <a:buNone/>
            </a:pPr>
            <a:r>
              <a:rPr lang="en-US" altLang="zh-TW" dirty="0"/>
              <a:t>        </a:t>
            </a:r>
            <a:r>
              <a:rPr lang="en-US" altLang="zh-TW" dirty="0" err="1"/>
              <a:t>System.out.println</a:t>
            </a:r>
            <a:r>
              <a:rPr lang="en-US" altLang="zh-TW" dirty="0"/>
              <a:t>("</a:t>
            </a:r>
            <a:r>
              <a:rPr lang="zh-TW" altLang="en-US" dirty="0"/>
              <a:t>等第：</a:t>
            </a:r>
            <a:r>
              <a:rPr lang="en-US" altLang="zh-TW" dirty="0"/>
              <a:t>"+</a:t>
            </a:r>
            <a:r>
              <a:rPr lang="en-US" altLang="zh-TW" b="1" dirty="0">
                <a:solidFill>
                  <a:srgbClr val="FF0000"/>
                </a:solidFill>
              </a:rPr>
              <a:t>rank[10-(</a:t>
            </a:r>
            <a:r>
              <a:rPr lang="en-US" altLang="zh-TW" b="1" dirty="0" err="1">
                <a:solidFill>
                  <a:srgbClr val="FF0000"/>
                </a:solidFill>
              </a:rPr>
              <a:t>int</a:t>
            </a:r>
            <a:r>
              <a:rPr lang="en-US" altLang="zh-TW" b="1" dirty="0">
                <a:solidFill>
                  <a:srgbClr val="FF0000"/>
                </a:solidFill>
              </a:rPr>
              <a:t>)</a:t>
            </a:r>
            <a:r>
              <a:rPr lang="en-US" altLang="zh-TW" b="1" dirty="0" err="1">
                <a:solidFill>
                  <a:srgbClr val="FF0000"/>
                </a:solidFill>
              </a:rPr>
              <a:t>Math.floor</a:t>
            </a:r>
            <a:r>
              <a:rPr lang="en-US" altLang="zh-TW" b="1" dirty="0">
                <a:solidFill>
                  <a:srgbClr val="FF0000"/>
                </a:solidFill>
              </a:rPr>
              <a:t>(score/10</a:t>
            </a:r>
            <a:r>
              <a:rPr lang="en-US" altLang="zh-TW" b="1" dirty="0" smtClean="0">
                <a:solidFill>
                  <a:srgbClr val="FF0000"/>
                </a:solidFill>
              </a:rPr>
              <a:t>)]);</a:t>
            </a:r>
            <a:endParaRPr lang="en-US" altLang="zh-TW" dirty="0"/>
          </a:p>
          <a:p>
            <a:pPr marL="0" indent="0">
              <a:buNone/>
            </a:pPr>
            <a:r>
              <a:rPr lang="en-US" altLang="zh-TW" dirty="0"/>
              <a:t>    else if (score&gt;100)      </a:t>
            </a:r>
          </a:p>
          <a:p>
            <a:pPr marL="0" indent="0">
              <a:buNone/>
            </a:pPr>
            <a:r>
              <a:rPr lang="en-US" altLang="zh-TW" dirty="0"/>
              <a:t>	</a:t>
            </a:r>
            <a:r>
              <a:rPr lang="en-US" altLang="zh-TW" dirty="0" err="1"/>
              <a:t>System.out.println</a:t>
            </a:r>
            <a:r>
              <a:rPr lang="en-US" altLang="zh-TW" dirty="0"/>
              <a:t>("</a:t>
            </a:r>
            <a:r>
              <a:rPr lang="zh-TW" altLang="en-US" dirty="0"/>
              <a:t>無法判讀</a:t>
            </a:r>
            <a:r>
              <a:rPr lang="en-US" altLang="zh-TW" dirty="0"/>
              <a:t>!\n");</a:t>
            </a:r>
          </a:p>
          <a:p>
            <a:pPr marL="0" indent="0">
              <a:buNone/>
            </a:pPr>
            <a:r>
              <a:rPr lang="en-US" altLang="zh-TW" dirty="0"/>
              <a:t>    else</a:t>
            </a:r>
          </a:p>
          <a:p>
            <a:pPr marL="0" indent="0">
              <a:buNone/>
            </a:pPr>
            <a:r>
              <a:rPr lang="en-US" altLang="zh-TW" dirty="0"/>
              <a:t>	</a:t>
            </a:r>
            <a:r>
              <a:rPr lang="en-US" altLang="zh-TW" dirty="0" err="1"/>
              <a:t>System.out.println</a:t>
            </a:r>
            <a:r>
              <a:rPr lang="en-US" altLang="zh-TW" dirty="0"/>
              <a:t>("bye!\n");</a:t>
            </a:r>
          </a:p>
          <a:p>
            <a:pPr marL="0" indent="0">
              <a:buNone/>
            </a:pPr>
            <a:r>
              <a:rPr lang="en-US" altLang="zh-TW" dirty="0"/>
              <a:t>    }//while</a:t>
            </a:r>
          </a:p>
          <a:p>
            <a:pPr marL="0" indent="0">
              <a:buNone/>
            </a:pPr>
            <a:r>
              <a:rPr lang="en-US" altLang="zh-TW" dirty="0"/>
              <a:t>  }//main</a:t>
            </a:r>
          </a:p>
          <a:p>
            <a:pPr marL="0" indent="0">
              <a:buNone/>
            </a:pPr>
            <a:r>
              <a:rPr lang="en-US" altLang="zh-TW" dirty="0"/>
              <a:t>}//class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155938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方塊 3"/>
          <p:cNvSpPr txBox="1"/>
          <p:nvPr/>
        </p:nvSpPr>
        <p:spPr>
          <a:xfrm>
            <a:off x="208345" y="2002422"/>
            <a:ext cx="6076709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600" dirty="0" smtClean="0"/>
              <a:t>Score = 100 </a:t>
            </a:r>
            <a:r>
              <a:rPr lang="en-US" altLang="zh-TW" sz="2600" dirty="0" smtClean="0">
                <a:sym typeface="Wingdings" panose="05000000000000000000" pitchFamily="2" charset="2"/>
              </a:rPr>
              <a:t> 10</a:t>
            </a:r>
            <a:r>
              <a:rPr lang="zh-TW" altLang="en-US" sz="2600" dirty="0" smtClean="0">
                <a:sym typeface="Wingdings" panose="05000000000000000000" pitchFamily="2" charset="2"/>
              </a:rPr>
              <a:t> </a:t>
            </a:r>
            <a:r>
              <a:rPr lang="en-US" altLang="zh-TW" sz="2600" dirty="0">
                <a:sym typeface="Wingdings" panose="05000000000000000000" pitchFamily="2" charset="2"/>
              </a:rPr>
              <a:t>-</a:t>
            </a:r>
            <a:r>
              <a:rPr lang="zh-TW" altLang="en-US" sz="2600" dirty="0" smtClean="0">
                <a:sym typeface="Wingdings" panose="05000000000000000000" pitchFamily="2" charset="2"/>
              </a:rPr>
              <a:t> </a:t>
            </a:r>
            <a:r>
              <a:rPr lang="en-US" altLang="zh-TW" sz="2600" dirty="0" smtClean="0">
                <a:sym typeface="Wingdings" panose="05000000000000000000" pitchFamily="2" charset="2"/>
              </a:rPr>
              <a:t>(100/10) == 0</a:t>
            </a:r>
          </a:p>
          <a:p>
            <a:r>
              <a:rPr lang="en-US" altLang="zh-TW" sz="2600" dirty="0" smtClean="0"/>
              <a:t>Score = 95 </a:t>
            </a:r>
            <a:r>
              <a:rPr lang="en-US" altLang="zh-TW" sz="2600" dirty="0" smtClean="0">
                <a:sym typeface="Wingdings" panose="05000000000000000000" pitchFamily="2" charset="2"/>
              </a:rPr>
              <a:t> </a:t>
            </a:r>
            <a:r>
              <a:rPr lang="zh-TW" altLang="en-US" sz="2600" dirty="0" smtClean="0">
                <a:sym typeface="Wingdings" panose="05000000000000000000" pitchFamily="2" charset="2"/>
              </a:rPr>
              <a:t> </a:t>
            </a:r>
            <a:r>
              <a:rPr lang="en-US" altLang="zh-TW" sz="2600" dirty="0" smtClean="0">
                <a:sym typeface="Wingdings" panose="05000000000000000000" pitchFamily="2" charset="2"/>
              </a:rPr>
              <a:t>10</a:t>
            </a:r>
            <a:r>
              <a:rPr lang="zh-TW" altLang="en-US" sz="2600" dirty="0" smtClean="0">
                <a:sym typeface="Wingdings" panose="05000000000000000000" pitchFamily="2" charset="2"/>
              </a:rPr>
              <a:t> </a:t>
            </a:r>
            <a:r>
              <a:rPr lang="en-US" altLang="zh-TW" sz="2600" dirty="0" smtClean="0">
                <a:sym typeface="Wingdings" panose="05000000000000000000" pitchFamily="2" charset="2"/>
              </a:rPr>
              <a:t>–</a:t>
            </a:r>
            <a:r>
              <a:rPr lang="zh-TW" altLang="en-US" sz="2600" dirty="0" smtClean="0">
                <a:sym typeface="Wingdings" panose="05000000000000000000" pitchFamily="2" charset="2"/>
              </a:rPr>
              <a:t> </a:t>
            </a:r>
            <a:r>
              <a:rPr lang="en-US" altLang="zh-TW" sz="2600" dirty="0" smtClean="0">
                <a:sym typeface="Wingdings" panose="05000000000000000000" pitchFamily="2" charset="2"/>
              </a:rPr>
              <a:t>(</a:t>
            </a:r>
            <a:r>
              <a:rPr lang="en-US" altLang="zh-TW" sz="2600" dirty="0" err="1" smtClean="0">
                <a:sym typeface="Wingdings" panose="05000000000000000000" pitchFamily="2" charset="2"/>
              </a:rPr>
              <a:t>int</a:t>
            </a:r>
            <a:r>
              <a:rPr lang="en-US" altLang="zh-TW" sz="2600" dirty="0" smtClean="0">
                <a:sym typeface="Wingdings" panose="05000000000000000000" pitchFamily="2" charset="2"/>
              </a:rPr>
              <a:t>)</a:t>
            </a:r>
            <a:r>
              <a:rPr lang="en-US" altLang="zh-TW" sz="2600" dirty="0" err="1" smtClean="0">
                <a:sym typeface="Wingdings" panose="05000000000000000000" pitchFamily="2" charset="2"/>
              </a:rPr>
              <a:t>Math.floor</a:t>
            </a:r>
            <a:r>
              <a:rPr lang="en-US" altLang="zh-TW" sz="2600" dirty="0" smtClean="0">
                <a:sym typeface="Wingdings" panose="05000000000000000000" pitchFamily="2" charset="2"/>
              </a:rPr>
              <a:t>(95</a:t>
            </a:r>
            <a:r>
              <a:rPr lang="zh-TW" altLang="en-US" sz="2600" dirty="0" smtClean="0">
                <a:sym typeface="Wingdings" panose="05000000000000000000" pitchFamily="2" charset="2"/>
              </a:rPr>
              <a:t> </a:t>
            </a:r>
            <a:r>
              <a:rPr lang="en-US" altLang="zh-TW" sz="2600" dirty="0" smtClean="0">
                <a:sym typeface="Wingdings" panose="05000000000000000000" pitchFamily="2" charset="2"/>
              </a:rPr>
              <a:t>/</a:t>
            </a:r>
            <a:r>
              <a:rPr lang="zh-TW" altLang="en-US" sz="2600" dirty="0" smtClean="0">
                <a:sym typeface="Wingdings" panose="05000000000000000000" pitchFamily="2" charset="2"/>
              </a:rPr>
              <a:t> </a:t>
            </a:r>
            <a:r>
              <a:rPr lang="en-US" altLang="zh-TW" sz="2600" dirty="0" smtClean="0">
                <a:sym typeface="Wingdings" panose="05000000000000000000" pitchFamily="2" charset="2"/>
              </a:rPr>
              <a:t>10) = 1</a:t>
            </a:r>
          </a:p>
          <a:p>
            <a:r>
              <a:rPr lang="en-US" altLang="zh-TW" sz="2600" dirty="0" smtClean="0"/>
              <a:t>Score = 89 </a:t>
            </a:r>
            <a:r>
              <a:rPr lang="en-US" altLang="zh-TW" sz="2600" dirty="0" smtClean="0">
                <a:sym typeface="Wingdings" panose="05000000000000000000" pitchFamily="2" charset="2"/>
              </a:rPr>
              <a:t> </a:t>
            </a:r>
            <a:r>
              <a:rPr lang="zh-TW" altLang="en-US" sz="2600" dirty="0" smtClean="0">
                <a:sym typeface="Wingdings" panose="05000000000000000000" pitchFamily="2" charset="2"/>
              </a:rPr>
              <a:t> </a:t>
            </a:r>
            <a:r>
              <a:rPr lang="en-US" altLang="zh-TW" sz="2600" dirty="0" smtClean="0">
                <a:sym typeface="Wingdings" panose="05000000000000000000" pitchFamily="2" charset="2"/>
              </a:rPr>
              <a:t>10</a:t>
            </a:r>
            <a:r>
              <a:rPr lang="zh-TW" altLang="en-US" sz="2600" dirty="0" smtClean="0">
                <a:sym typeface="Wingdings" panose="05000000000000000000" pitchFamily="2" charset="2"/>
              </a:rPr>
              <a:t> </a:t>
            </a:r>
            <a:r>
              <a:rPr lang="en-US" altLang="zh-TW" sz="2600" dirty="0" smtClean="0">
                <a:sym typeface="Wingdings" panose="05000000000000000000" pitchFamily="2" charset="2"/>
              </a:rPr>
              <a:t>-</a:t>
            </a:r>
            <a:r>
              <a:rPr lang="zh-TW" altLang="en-US" sz="2600" dirty="0" smtClean="0">
                <a:sym typeface="Wingdings" panose="05000000000000000000" pitchFamily="2" charset="2"/>
              </a:rPr>
              <a:t> </a:t>
            </a:r>
            <a:r>
              <a:rPr lang="en-US" altLang="zh-TW" sz="2600" dirty="0" smtClean="0">
                <a:sym typeface="Wingdings" panose="05000000000000000000" pitchFamily="2" charset="2"/>
              </a:rPr>
              <a:t>Math</a:t>
            </a:r>
            <a:r>
              <a:rPr lang="en-US" altLang="zh-TW" sz="2600" dirty="0">
                <a:sym typeface="Wingdings" panose="05000000000000000000" pitchFamily="2" charset="2"/>
              </a:rPr>
              <a:t>. floor(89</a:t>
            </a:r>
            <a:r>
              <a:rPr lang="zh-TW" altLang="en-US" sz="2600" dirty="0" smtClean="0">
                <a:sym typeface="Wingdings" panose="05000000000000000000" pitchFamily="2" charset="2"/>
              </a:rPr>
              <a:t> </a:t>
            </a:r>
            <a:r>
              <a:rPr lang="en-US" altLang="zh-TW" sz="2600" dirty="0" smtClean="0">
                <a:sym typeface="Wingdings" panose="05000000000000000000" pitchFamily="2" charset="2"/>
              </a:rPr>
              <a:t>/</a:t>
            </a:r>
            <a:r>
              <a:rPr lang="zh-TW" altLang="en-US" sz="2600" dirty="0" smtClean="0">
                <a:sym typeface="Wingdings" panose="05000000000000000000" pitchFamily="2" charset="2"/>
              </a:rPr>
              <a:t> </a:t>
            </a:r>
            <a:r>
              <a:rPr lang="en-US" altLang="zh-TW" sz="2600" dirty="0" smtClean="0">
                <a:sym typeface="Wingdings" panose="05000000000000000000" pitchFamily="2" charset="2"/>
              </a:rPr>
              <a:t>10) = 2</a:t>
            </a:r>
          </a:p>
          <a:p>
            <a:endParaRPr lang="en-US" altLang="zh-TW" sz="2600" dirty="0">
              <a:sym typeface="Wingdings" panose="05000000000000000000" pitchFamily="2" charset="2"/>
            </a:endParaRPr>
          </a:p>
          <a:p>
            <a:endParaRPr lang="en-US" altLang="zh-TW" sz="2600" dirty="0" smtClean="0">
              <a:sym typeface="Wingdings" panose="05000000000000000000" pitchFamily="2" charset="2"/>
            </a:endParaRPr>
          </a:p>
          <a:p>
            <a:r>
              <a:rPr lang="en-US" altLang="zh-TW" sz="2600" dirty="0" smtClean="0"/>
              <a:t>Score = 9 </a:t>
            </a:r>
            <a:r>
              <a:rPr lang="en-US" altLang="zh-TW" sz="2600" dirty="0" smtClean="0">
                <a:sym typeface="Wingdings" panose="05000000000000000000" pitchFamily="2" charset="2"/>
              </a:rPr>
              <a:t> </a:t>
            </a:r>
            <a:r>
              <a:rPr lang="zh-TW" altLang="en-US" sz="2600" dirty="0" smtClean="0">
                <a:sym typeface="Wingdings" panose="05000000000000000000" pitchFamily="2" charset="2"/>
              </a:rPr>
              <a:t> </a:t>
            </a:r>
            <a:r>
              <a:rPr lang="en-US" altLang="zh-TW" sz="2600" dirty="0" smtClean="0">
                <a:sym typeface="Wingdings" panose="05000000000000000000" pitchFamily="2" charset="2"/>
              </a:rPr>
              <a:t>10</a:t>
            </a:r>
            <a:r>
              <a:rPr lang="zh-TW" altLang="en-US" sz="2600" dirty="0" smtClean="0">
                <a:sym typeface="Wingdings" panose="05000000000000000000" pitchFamily="2" charset="2"/>
              </a:rPr>
              <a:t> </a:t>
            </a:r>
            <a:r>
              <a:rPr lang="en-US" altLang="zh-TW" sz="2600" dirty="0" smtClean="0">
                <a:sym typeface="Wingdings" panose="05000000000000000000" pitchFamily="2" charset="2"/>
              </a:rPr>
              <a:t>-</a:t>
            </a:r>
            <a:r>
              <a:rPr lang="zh-TW" altLang="en-US" sz="2600" dirty="0" smtClean="0">
                <a:sym typeface="Wingdings" panose="05000000000000000000" pitchFamily="2" charset="2"/>
              </a:rPr>
              <a:t> </a:t>
            </a:r>
            <a:r>
              <a:rPr lang="en-US" altLang="zh-TW" sz="2600" dirty="0" smtClean="0">
                <a:sym typeface="Wingdings" panose="05000000000000000000" pitchFamily="2" charset="2"/>
              </a:rPr>
              <a:t>Math</a:t>
            </a:r>
            <a:r>
              <a:rPr lang="en-US" altLang="zh-TW" sz="2600" dirty="0">
                <a:sym typeface="Wingdings" panose="05000000000000000000" pitchFamily="2" charset="2"/>
              </a:rPr>
              <a:t>. floor(9</a:t>
            </a:r>
            <a:r>
              <a:rPr lang="zh-TW" altLang="en-US" sz="2600" dirty="0" smtClean="0">
                <a:sym typeface="Wingdings" panose="05000000000000000000" pitchFamily="2" charset="2"/>
              </a:rPr>
              <a:t> </a:t>
            </a:r>
            <a:r>
              <a:rPr lang="en-US" altLang="zh-TW" sz="2600" dirty="0" smtClean="0">
                <a:sym typeface="Wingdings" panose="05000000000000000000" pitchFamily="2" charset="2"/>
              </a:rPr>
              <a:t>/</a:t>
            </a:r>
            <a:r>
              <a:rPr lang="zh-TW" altLang="en-US" sz="2600" dirty="0" smtClean="0">
                <a:sym typeface="Wingdings" panose="05000000000000000000" pitchFamily="2" charset="2"/>
              </a:rPr>
              <a:t> </a:t>
            </a:r>
            <a:r>
              <a:rPr lang="en-US" altLang="zh-TW" sz="2600" dirty="0" smtClean="0">
                <a:sym typeface="Wingdings" panose="05000000000000000000" pitchFamily="2" charset="2"/>
              </a:rPr>
              <a:t>10) = 10</a:t>
            </a:r>
          </a:p>
          <a:p>
            <a:r>
              <a:rPr lang="en-US" altLang="zh-TW" sz="2600" dirty="0" smtClean="0"/>
              <a:t>Score = 0 </a:t>
            </a:r>
            <a:r>
              <a:rPr lang="en-US" altLang="zh-TW" sz="2600" dirty="0" smtClean="0">
                <a:sym typeface="Wingdings" panose="05000000000000000000" pitchFamily="2" charset="2"/>
              </a:rPr>
              <a:t> 10</a:t>
            </a:r>
            <a:r>
              <a:rPr lang="zh-TW" altLang="en-US" sz="2600" dirty="0" smtClean="0">
                <a:sym typeface="Wingdings" panose="05000000000000000000" pitchFamily="2" charset="2"/>
              </a:rPr>
              <a:t> </a:t>
            </a:r>
            <a:r>
              <a:rPr lang="en-US" altLang="zh-TW" sz="2600" dirty="0" smtClean="0">
                <a:sym typeface="Wingdings" panose="05000000000000000000" pitchFamily="2" charset="2"/>
              </a:rPr>
              <a:t>-</a:t>
            </a:r>
            <a:r>
              <a:rPr lang="zh-TW" altLang="en-US" sz="2600" dirty="0" smtClean="0">
                <a:sym typeface="Wingdings" panose="05000000000000000000" pitchFamily="2" charset="2"/>
              </a:rPr>
              <a:t> </a:t>
            </a:r>
            <a:r>
              <a:rPr lang="en-US" altLang="zh-TW" sz="2600" dirty="0" smtClean="0">
                <a:sym typeface="Wingdings" panose="05000000000000000000" pitchFamily="2" charset="2"/>
              </a:rPr>
              <a:t>Math</a:t>
            </a:r>
            <a:r>
              <a:rPr lang="en-US" altLang="zh-TW" sz="2600" dirty="0">
                <a:sym typeface="Wingdings" panose="05000000000000000000" pitchFamily="2" charset="2"/>
              </a:rPr>
              <a:t>. floor(0/10</a:t>
            </a:r>
            <a:r>
              <a:rPr lang="en-US" altLang="zh-TW" sz="2600" dirty="0" smtClean="0">
                <a:sym typeface="Wingdings" panose="05000000000000000000" pitchFamily="2" charset="2"/>
              </a:rPr>
              <a:t>)</a:t>
            </a:r>
            <a:r>
              <a:rPr lang="zh-TW" altLang="en-US" sz="2600" dirty="0" smtClean="0">
                <a:sym typeface="Wingdings" panose="05000000000000000000" pitchFamily="2" charset="2"/>
              </a:rPr>
              <a:t> </a:t>
            </a:r>
            <a:r>
              <a:rPr lang="en-US" altLang="zh-TW" sz="2600" dirty="0" smtClean="0">
                <a:sym typeface="Wingdings" panose="05000000000000000000" pitchFamily="2" charset="2"/>
              </a:rPr>
              <a:t>=</a:t>
            </a:r>
            <a:r>
              <a:rPr lang="zh-TW" altLang="en-US" sz="2600" dirty="0" smtClean="0">
                <a:sym typeface="Wingdings" panose="05000000000000000000" pitchFamily="2" charset="2"/>
              </a:rPr>
              <a:t> </a:t>
            </a:r>
            <a:r>
              <a:rPr lang="en-US" altLang="zh-TW" sz="2600" dirty="0" smtClean="0">
                <a:sym typeface="Wingdings" panose="05000000000000000000" pitchFamily="2" charset="2"/>
              </a:rPr>
              <a:t>10</a:t>
            </a:r>
            <a:endParaRPr lang="zh-TW" altLang="en-US" dirty="0"/>
          </a:p>
        </p:txBody>
      </p:sp>
      <p:graphicFrame>
        <p:nvGraphicFramePr>
          <p:cNvPr id="9" name="表格 8"/>
          <p:cNvGraphicFramePr>
            <a:graphicFrameLocks noGrp="1"/>
          </p:cNvGraphicFramePr>
          <p:nvPr>
            <p:extLst/>
          </p:nvPr>
        </p:nvGraphicFramePr>
        <p:xfrm>
          <a:off x="6513967" y="1079754"/>
          <a:ext cx="5014416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7868"/>
                <a:gridCol w="417868"/>
                <a:gridCol w="417868"/>
                <a:gridCol w="417868"/>
                <a:gridCol w="417868"/>
                <a:gridCol w="417868"/>
                <a:gridCol w="417868"/>
                <a:gridCol w="417868"/>
                <a:gridCol w="417868"/>
                <a:gridCol w="417868"/>
                <a:gridCol w="835736"/>
              </a:tblGrid>
              <a:tr h="308813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2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3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4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5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6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7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8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9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10</a:t>
                      </a:r>
                      <a:endParaRPr lang="zh-TW" alt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" name="表格 9"/>
          <p:cNvGraphicFramePr>
            <a:graphicFrameLocks noGrp="1"/>
          </p:cNvGraphicFramePr>
          <p:nvPr>
            <p:extLst/>
          </p:nvPr>
        </p:nvGraphicFramePr>
        <p:xfrm>
          <a:off x="6513967" y="1439781"/>
          <a:ext cx="5014416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7868"/>
                <a:gridCol w="417868"/>
                <a:gridCol w="417868"/>
                <a:gridCol w="417868"/>
                <a:gridCol w="417868"/>
                <a:gridCol w="417868"/>
                <a:gridCol w="417868"/>
                <a:gridCol w="417868"/>
                <a:gridCol w="417868"/>
                <a:gridCol w="417868"/>
                <a:gridCol w="83573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b="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優</a:t>
                      </a:r>
                      <a:endParaRPr lang="zh-TW" altLang="en-US" b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b="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優</a:t>
                      </a:r>
                      <a:endParaRPr lang="zh-TW" altLang="en-US" b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b="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甲</a:t>
                      </a:r>
                      <a:endParaRPr lang="zh-TW" altLang="en-US" b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b="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乙</a:t>
                      </a:r>
                      <a:endParaRPr lang="zh-TW" altLang="en-US" b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b="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丙</a:t>
                      </a:r>
                      <a:endParaRPr lang="zh-TW" altLang="en-US" b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b="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丁</a:t>
                      </a:r>
                      <a:endParaRPr lang="zh-TW" altLang="en-US" b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b="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戊</a:t>
                      </a:r>
                      <a:endParaRPr lang="zh-TW" altLang="en-US" b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b="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己</a:t>
                      </a:r>
                      <a:endParaRPr lang="zh-TW" altLang="en-US" b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b="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庚</a:t>
                      </a:r>
                      <a:endParaRPr lang="zh-TW" altLang="en-US" b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b="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辛</a:t>
                      </a:r>
                      <a:endParaRPr lang="zh-TW" altLang="en-US" b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b="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壬</a:t>
                      </a:r>
                      <a:endParaRPr lang="zh-TW" altLang="en-US" b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8" name="上彎箭號 17"/>
          <p:cNvSpPr/>
          <p:nvPr/>
        </p:nvSpPr>
        <p:spPr>
          <a:xfrm>
            <a:off x="4836695" y="1812856"/>
            <a:ext cx="2003944" cy="461112"/>
          </a:xfrm>
          <a:prstGeom prst="bentUpArrow">
            <a:avLst>
              <a:gd name="adj1" fmla="val 0"/>
              <a:gd name="adj2" fmla="val 19262"/>
              <a:gd name="adj3" fmla="val 3142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9" name="上彎箭號 18"/>
          <p:cNvSpPr/>
          <p:nvPr/>
        </p:nvSpPr>
        <p:spPr>
          <a:xfrm>
            <a:off x="6285054" y="1828800"/>
            <a:ext cx="972274" cy="842666"/>
          </a:xfrm>
          <a:prstGeom prst="bentUpArrow">
            <a:avLst>
              <a:gd name="adj1" fmla="val 0"/>
              <a:gd name="adj2" fmla="val 11463"/>
              <a:gd name="adj3" fmla="val 1773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0" name="上彎箭號 19"/>
          <p:cNvSpPr/>
          <p:nvPr/>
        </p:nvSpPr>
        <p:spPr>
          <a:xfrm>
            <a:off x="6285054" y="1799046"/>
            <a:ext cx="1388962" cy="1279820"/>
          </a:xfrm>
          <a:prstGeom prst="bentUpArrow">
            <a:avLst>
              <a:gd name="adj1" fmla="val 0"/>
              <a:gd name="adj2" fmla="val 8750"/>
              <a:gd name="adj3" fmla="val 1321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2" name="上彎箭號 21"/>
          <p:cNvSpPr/>
          <p:nvPr/>
        </p:nvSpPr>
        <p:spPr>
          <a:xfrm>
            <a:off x="6063916" y="1810621"/>
            <a:ext cx="4932947" cy="2440121"/>
          </a:xfrm>
          <a:prstGeom prst="bentUpArrow">
            <a:avLst>
              <a:gd name="adj1" fmla="val 0"/>
              <a:gd name="adj2" fmla="val 4414"/>
              <a:gd name="adj3" fmla="val 663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3" name="上彎箭號 22"/>
          <p:cNvSpPr/>
          <p:nvPr/>
        </p:nvSpPr>
        <p:spPr>
          <a:xfrm>
            <a:off x="5871411" y="1794076"/>
            <a:ext cx="5486400" cy="2850113"/>
          </a:xfrm>
          <a:prstGeom prst="bentUpArrow">
            <a:avLst>
              <a:gd name="adj1" fmla="val 0"/>
              <a:gd name="adj2" fmla="val 3642"/>
              <a:gd name="adj3" fmla="val 554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4" name="文字方塊 23"/>
          <p:cNvSpPr txBox="1"/>
          <p:nvPr/>
        </p:nvSpPr>
        <p:spPr>
          <a:xfrm>
            <a:off x="1647235" y="3324310"/>
            <a:ext cx="461665" cy="92643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en-US" altLang="zh-TW" dirty="0" smtClean="0"/>
              <a:t>……</a:t>
            </a:r>
            <a:endParaRPr lang="zh-TW" altLang="en-US" dirty="0"/>
          </a:p>
        </p:txBody>
      </p:sp>
      <p:sp>
        <p:nvSpPr>
          <p:cNvPr id="11" name="文字方塊 10"/>
          <p:cNvSpPr txBox="1"/>
          <p:nvPr/>
        </p:nvSpPr>
        <p:spPr>
          <a:xfrm>
            <a:off x="1285123" y="5388104"/>
            <a:ext cx="917257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*不同運算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式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，產生不同索引值，因此等第在陣列排列不同</a:t>
            </a:r>
            <a:endParaRPr lang="en-US" altLang="zh-TW" sz="20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en-US" altLang="zh-TW" sz="2000" dirty="0" smtClean="0">
                <a:sym typeface="Wingdings" panose="05000000000000000000" pitchFamily="2" charset="2"/>
              </a:rPr>
              <a:t>*(</a:t>
            </a:r>
            <a:r>
              <a:rPr lang="en-US" altLang="zh-TW" sz="2000" dirty="0" err="1">
                <a:sym typeface="Wingdings" panose="05000000000000000000" pitchFamily="2" charset="2"/>
              </a:rPr>
              <a:t>int</a:t>
            </a:r>
            <a:r>
              <a:rPr lang="en-US" altLang="zh-TW" sz="2000" dirty="0">
                <a:sym typeface="Wingdings" panose="05000000000000000000" pitchFamily="2" charset="2"/>
              </a:rPr>
              <a:t>)</a:t>
            </a:r>
            <a:r>
              <a:rPr lang="en-US" altLang="zh-TW" sz="2000" dirty="0" err="1">
                <a:sym typeface="Wingdings" panose="05000000000000000000" pitchFamily="2" charset="2"/>
              </a:rPr>
              <a:t>Math.floor</a:t>
            </a:r>
            <a:r>
              <a:rPr lang="en-US" altLang="zh-TW" sz="2000" dirty="0">
                <a:sym typeface="Wingdings" panose="05000000000000000000" pitchFamily="2" charset="2"/>
              </a:rPr>
              <a:t>(95</a:t>
            </a:r>
            <a:r>
              <a:rPr lang="zh-TW" altLang="en-US" sz="2000" dirty="0">
                <a:sym typeface="Wingdings" panose="05000000000000000000" pitchFamily="2" charset="2"/>
              </a:rPr>
              <a:t> </a:t>
            </a:r>
            <a:r>
              <a:rPr lang="en-US" altLang="zh-TW" sz="2000" dirty="0">
                <a:sym typeface="Wingdings" panose="05000000000000000000" pitchFamily="2" charset="2"/>
              </a:rPr>
              <a:t>/</a:t>
            </a:r>
            <a:r>
              <a:rPr lang="zh-TW" altLang="en-US" sz="2000" dirty="0">
                <a:sym typeface="Wingdings" panose="05000000000000000000" pitchFamily="2" charset="2"/>
              </a:rPr>
              <a:t> </a:t>
            </a:r>
            <a:r>
              <a:rPr lang="en-US" altLang="zh-TW" sz="2000" dirty="0">
                <a:sym typeface="Wingdings" panose="05000000000000000000" pitchFamily="2" charset="2"/>
              </a:rPr>
              <a:t>10</a:t>
            </a:r>
            <a:r>
              <a:rPr lang="en-US" altLang="zh-TW" sz="2000" dirty="0" smtClean="0">
                <a:sym typeface="Wingdings" panose="05000000000000000000" pitchFamily="2" charset="2"/>
              </a:rPr>
              <a:t>)</a:t>
            </a:r>
          </a:p>
          <a:p>
            <a:r>
              <a:rPr lang="en-US" altLang="zh-TW" sz="2000" dirty="0">
                <a:sym typeface="Wingdings" panose="05000000000000000000" pitchFamily="2" charset="2"/>
              </a:rPr>
              <a:t> </a:t>
            </a:r>
            <a:r>
              <a:rPr lang="en-US" altLang="zh-TW" sz="2000" dirty="0" smtClean="0">
                <a:sym typeface="Wingdings" panose="05000000000000000000" pitchFamily="2" charset="2"/>
              </a:rPr>
              <a:t>  </a:t>
            </a:r>
            <a:r>
              <a:rPr lang="en-US" altLang="zh-TW" sz="2000" dirty="0" err="1" smtClean="0">
                <a:sym typeface="Wingdings" panose="05000000000000000000" pitchFamily="2" charset="2"/>
              </a:rPr>
              <a:t>Math.floor</a:t>
            </a:r>
            <a:r>
              <a:rPr lang="en-US" altLang="zh-TW" sz="2000" dirty="0" smtClean="0">
                <a:sym typeface="Wingdings" panose="05000000000000000000" pitchFamily="2" charset="2"/>
              </a:rPr>
              <a:t>(95</a:t>
            </a:r>
            <a:r>
              <a:rPr lang="zh-TW" altLang="en-US" sz="2000" dirty="0" smtClean="0">
                <a:sym typeface="Wingdings" panose="05000000000000000000" pitchFamily="2" charset="2"/>
              </a:rPr>
              <a:t> </a:t>
            </a:r>
            <a:r>
              <a:rPr lang="en-US" altLang="zh-TW" sz="2000" dirty="0">
                <a:sym typeface="Wingdings" panose="05000000000000000000" pitchFamily="2" charset="2"/>
              </a:rPr>
              <a:t>/</a:t>
            </a:r>
            <a:r>
              <a:rPr lang="zh-TW" altLang="en-US" sz="2000" dirty="0">
                <a:sym typeface="Wingdings" panose="05000000000000000000" pitchFamily="2" charset="2"/>
              </a:rPr>
              <a:t> </a:t>
            </a:r>
            <a:r>
              <a:rPr lang="en-US" altLang="zh-TW" sz="2000" dirty="0">
                <a:sym typeface="Wingdings" panose="05000000000000000000" pitchFamily="2" charset="2"/>
              </a:rPr>
              <a:t>10</a:t>
            </a:r>
            <a:r>
              <a:rPr lang="en-US" altLang="zh-TW" sz="2000" dirty="0" smtClean="0">
                <a:sym typeface="Wingdings" panose="05000000000000000000" pitchFamily="2" charset="2"/>
              </a:rPr>
              <a:t>) : double type</a:t>
            </a:r>
          </a:p>
          <a:p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  <a:sym typeface="Wingdings" panose="05000000000000000000" pitchFamily="2" charset="2"/>
              </a:rPr>
              <a:t> </a:t>
            </a:r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" panose="05000000000000000000" pitchFamily="2" charset="2"/>
              </a:rPr>
              <a:t>  (</a:t>
            </a:r>
            <a:r>
              <a:rPr lang="en-US" altLang="zh-TW" sz="2000" dirty="0" err="1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" panose="05000000000000000000" pitchFamily="2" charset="2"/>
              </a:rPr>
              <a:t>int</a:t>
            </a:r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" panose="05000000000000000000" pitchFamily="2" charset="2"/>
              </a:rPr>
              <a:t>): type casting, convert double to </a:t>
            </a:r>
            <a:r>
              <a:rPr lang="en-US" altLang="zh-TW" sz="2000" dirty="0" err="1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" panose="05000000000000000000" pitchFamily="2" charset="2"/>
              </a:rPr>
              <a:t>int</a:t>
            </a:r>
            <a:endParaRPr lang="zh-TW" altLang="en-US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1456151" y="422610"/>
            <a:ext cx="408477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3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陣列應用</a:t>
            </a:r>
            <a:r>
              <a:rPr lang="en-US" altLang="zh-TW" sz="3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:</a:t>
            </a:r>
            <a:r>
              <a:rPr lang="zh-TW" altLang="en-US" sz="3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求等第</a:t>
            </a:r>
            <a:r>
              <a:rPr lang="en-US" altLang="zh-TW" sz="360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(2)</a:t>
            </a:r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2821305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7424" y="0"/>
            <a:ext cx="7494666" cy="6858000"/>
          </a:xfrm>
          <a:prstGeom prst="rect">
            <a:avLst/>
          </a:prstGeom>
        </p:spPr>
      </p:pic>
      <p:pic>
        <p:nvPicPr>
          <p:cNvPr id="5" name="圖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89235" y="1534654"/>
            <a:ext cx="4955341" cy="2908570"/>
          </a:xfrm>
          <a:prstGeom prst="rect">
            <a:avLst/>
          </a:prstGeom>
        </p:spPr>
      </p:pic>
      <p:sp>
        <p:nvSpPr>
          <p:cNvPr id="6" name="向右箭號 5"/>
          <p:cNvSpPr/>
          <p:nvPr/>
        </p:nvSpPr>
        <p:spPr>
          <a:xfrm>
            <a:off x="5812972" y="2547257"/>
            <a:ext cx="1207304" cy="108857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766755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>
          <a:xfrm>
            <a:off x="519239" y="1562902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zh-TW" altLang="en-US" sz="6600" dirty="0" smtClean="0"/>
              <a:t>再談</a:t>
            </a:r>
            <a:r>
              <a:rPr lang="zh-TW" altLang="en-US" sz="6600" dirty="0" smtClean="0">
                <a:solidFill>
                  <a:srgbClr val="FF0000"/>
                </a:solidFill>
              </a:rPr>
              <a:t>字元金字塔</a:t>
            </a:r>
            <a:r>
              <a:rPr lang="en-US" altLang="zh-TW" sz="6600" dirty="0" smtClean="0">
                <a:solidFill>
                  <a:srgbClr val="FF0000"/>
                </a:solidFill>
              </a:rPr>
              <a:t>:</a:t>
            </a:r>
            <a:br>
              <a:rPr lang="en-US" altLang="zh-TW" sz="6600" dirty="0" smtClean="0">
                <a:solidFill>
                  <a:srgbClr val="FF0000"/>
                </a:solidFill>
              </a:rPr>
            </a:br>
            <a:r>
              <a:rPr lang="en-US" altLang="zh-TW" sz="6600" dirty="0" smtClean="0">
                <a:solidFill>
                  <a:srgbClr val="FF0000"/>
                </a:solidFill>
              </a:rPr>
              <a:t>nested loop </a:t>
            </a:r>
            <a:r>
              <a:rPr lang="zh-TW" altLang="en-US" sz="6600" dirty="0" smtClean="0">
                <a:solidFill>
                  <a:srgbClr val="FF0000"/>
                </a:solidFill>
              </a:rPr>
              <a:t>應用</a:t>
            </a:r>
            <a:endParaRPr lang="zh-TW" altLang="en-US" sz="6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8234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43060" y="63583"/>
            <a:ext cx="11580044" cy="1325563"/>
          </a:xfrm>
        </p:spPr>
        <p:txBody>
          <a:bodyPr>
            <a:normAutofit/>
          </a:bodyPr>
          <a:lstStyle/>
          <a:p>
            <a:r>
              <a:rPr lang="zh-TW" altLang="en-US" sz="3600" dirty="0" smtClean="0"/>
              <a:t>第周</a:t>
            </a:r>
            <a:r>
              <a:rPr lang="zh-TW" altLang="en-US" sz="3600" dirty="0" smtClean="0">
                <a:solidFill>
                  <a:srgbClr val="FF0000"/>
                </a:solidFill>
              </a:rPr>
              <a:t>習題 </a:t>
            </a:r>
            <a:r>
              <a:rPr lang="en-US" altLang="zh-TW" sz="3600" dirty="0" smtClean="0">
                <a:solidFill>
                  <a:srgbClr val="FF0000"/>
                </a:solidFill>
              </a:rPr>
              <a:t>(</a:t>
            </a:r>
            <a:r>
              <a:rPr lang="zh-TW" altLang="en-US" sz="3600" dirty="0" smtClean="0">
                <a:solidFill>
                  <a:srgbClr val="FF0000"/>
                </a:solidFill>
              </a:rPr>
              <a:t>任選一題，亦可全做</a:t>
            </a:r>
            <a:r>
              <a:rPr lang="en-US" altLang="zh-TW" sz="3600" dirty="0" smtClean="0">
                <a:solidFill>
                  <a:srgbClr val="FF0000"/>
                </a:solidFill>
              </a:rPr>
              <a:t>):</a:t>
            </a:r>
            <a:r>
              <a:rPr lang="zh-TW" altLang="en-US" sz="3600" dirty="0" smtClean="0">
                <a:solidFill>
                  <a:srgbClr val="FF0000"/>
                </a:solidFill>
              </a:rPr>
              <a:t>將</a:t>
            </a:r>
            <a:r>
              <a:rPr lang="zh-TW" altLang="en-US" sz="3600" dirty="0"/>
              <a:t>陣列</a:t>
            </a:r>
            <a:r>
              <a:rPr lang="zh-TW" altLang="en-US" sz="3600" dirty="0" smtClean="0">
                <a:solidFill>
                  <a:srgbClr val="FF0000"/>
                </a:solidFill>
              </a:rPr>
              <a:t>加入</a:t>
            </a:r>
            <a:r>
              <a:rPr lang="zh-TW" altLang="en-US" sz="3600" dirty="0"/>
              <a:t>第</a:t>
            </a:r>
            <a:r>
              <a:rPr lang="zh-TW" altLang="en-US" sz="3600" dirty="0" smtClean="0"/>
              <a:t>四</a:t>
            </a:r>
            <a:r>
              <a:rPr lang="zh-TW" altLang="en-US" sz="3600" dirty="0"/>
              <a:t>周</a:t>
            </a:r>
            <a:r>
              <a:rPr lang="zh-TW" altLang="en-US" sz="3600" dirty="0" smtClean="0">
                <a:solidFill>
                  <a:srgbClr val="FF0000"/>
                </a:solidFill>
              </a:rPr>
              <a:t>程式</a:t>
            </a:r>
            <a:endParaRPr lang="zh-TW" altLang="en-US" sz="36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43060" y="1389146"/>
            <a:ext cx="11112343" cy="511237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zh-TW" altLang="en-US" sz="3200" dirty="0">
                <a:solidFill>
                  <a:srgbClr val="FF0000"/>
                </a:solidFill>
              </a:rPr>
              <a:t>習題</a:t>
            </a:r>
            <a:r>
              <a:rPr lang="en-US" altLang="zh-TW" sz="3200" dirty="0">
                <a:solidFill>
                  <a:srgbClr val="FF0000"/>
                </a:solidFill>
              </a:rPr>
              <a:t>A:</a:t>
            </a:r>
            <a:r>
              <a:rPr lang="zh-TW" altLang="en-US" sz="3200" dirty="0">
                <a:solidFill>
                  <a:prstClr val="black"/>
                </a:solidFill>
              </a:rPr>
              <a:t>輸入個人淨所得，求其應繳稅</a:t>
            </a:r>
            <a:r>
              <a:rPr lang="zh-TW" altLang="en-US" sz="3200" dirty="0" smtClean="0">
                <a:solidFill>
                  <a:prstClr val="black"/>
                </a:solidFill>
              </a:rPr>
              <a:t>額 </a:t>
            </a:r>
            <a:r>
              <a:rPr lang="en-US" altLang="zh-TW" sz="3200" dirty="0" smtClean="0">
                <a:solidFill>
                  <a:prstClr val="black"/>
                </a:solidFill>
              </a:rPr>
              <a:t>(</a:t>
            </a:r>
            <a:r>
              <a:rPr lang="zh-TW" altLang="en-US" sz="3200" dirty="0" smtClean="0"/>
              <a:t>陣列存放</a:t>
            </a:r>
            <a:r>
              <a:rPr lang="en-US" altLang="zh-TW" sz="3200" dirty="0" smtClean="0"/>
              <a:t>”</a:t>
            </a:r>
            <a:r>
              <a:rPr lang="zh-TW" altLang="en-US" sz="3200" dirty="0" smtClean="0">
                <a:solidFill>
                  <a:prstClr val="black"/>
                </a:solidFill>
              </a:rPr>
              <a:t>稅率</a:t>
            </a:r>
            <a:r>
              <a:rPr lang="en-US" altLang="zh-TW" sz="3200" dirty="0" smtClean="0">
                <a:solidFill>
                  <a:prstClr val="black"/>
                </a:solidFill>
              </a:rPr>
              <a:t>”)</a:t>
            </a:r>
            <a:endParaRPr lang="en-US" altLang="zh-TW" sz="3200" dirty="0">
              <a:solidFill>
                <a:prstClr val="black"/>
              </a:solidFill>
            </a:endParaRPr>
          </a:p>
          <a:p>
            <a:pPr marL="0" indent="0">
              <a:buNone/>
            </a:pPr>
            <a:r>
              <a:rPr lang="zh-TW" altLang="en-US" sz="3200" dirty="0" smtClean="0">
                <a:solidFill>
                  <a:prstClr val="black"/>
                </a:solidFill>
              </a:rPr>
              <a:t>說明</a:t>
            </a:r>
            <a:r>
              <a:rPr lang="en-US" altLang="zh-TW" sz="3200" dirty="0">
                <a:solidFill>
                  <a:prstClr val="black"/>
                </a:solidFill>
              </a:rPr>
              <a:t>:</a:t>
            </a:r>
            <a:r>
              <a:rPr lang="zh-TW" altLang="en-US" sz="3200" dirty="0">
                <a:solidFill>
                  <a:prstClr val="black"/>
                </a:solidFill>
              </a:rPr>
              <a:t> </a:t>
            </a:r>
            <a:r>
              <a:rPr lang="en-US" altLang="zh-TW" sz="3200" dirty="0">
                <a:solidFill>
                  <a:prstClr val="black"/>
                </a:solidFill>
                <a:sym typeface="Wingdings" panose="05000000000000000000" pitchFamily="2" charset="2"/>
              </a:rPr>
              <a:t>(</a:t>
            </a:r>
            <a:r>
              <a:rPr lang="en-US" altLang="zh-TW" sz="3200" dirty="0">
                <a:solidFill>
                  <a:prstClr val="black"/>
                </a:solidFill>
              </a:rPr>
              <a:t>1)</a:t>
            </a:r>
            <a:r>
              <a:rPr lang="zh-TW" altLang="en-US" sz="3200" dirty="0">
                <a:solidFill>
                  <a:prstClr val="black"/>
                </a:solidFill>
              </a:rPr>
              <a:t>先上網搜尋個人淨所得之稅率資訊</a:t>
            </a:r>
            <a:r>
              <a:rPr lang="en-US" altLang="zh-TW" sz="3200" dirty="0">
                <a:solidFill>
                  <a:prstClr val="black"/>
                </a:solidFill>
              </a:rPr>
              <a:t>(</a:t>
            </a:r>
            <a:r>
              <a:rPr lang="zh-TW" altLang="en-US" sz="3200" dirty="0">
                <a:solidFill>
                  <a:prstClr val="black"/>
                </a:solidFill>
              </a:rPr>
              <a:t>須</a:t>
            </a:r>
            <a:r>
              <a:rPr lang="zh-TW" altLang="en-US" sz="3200" dirty="0" smtClean="0">
                <a:solidFill>
                  <a:prstClr val="black"/>
                </a:solidFill>
              </a:rPr>
              <a:t>呈現</a:t>
            </a:r>
            <a:r>
              <a:rPr lang="zh-TW" altLang="en-US" sz="3200" dirty="0">
                <a:solidFill>
                  <a:prstClr val="black"/>
                </a:solidFill>
              </a:rPr>
              <a:t>於設計歷程檔中</a:t>
            </a:r>
            <a:r>
              <a:rPr lang="en-US" altLang="zh-TW" sz="3200" dirty="0" smtClean="0">
                <a:solidFill>
                  <a:prstClr val="black"/>
                </a:solidFill>
              </a:rPr>
              <a:t>);</a:t>
            </a:r>
            <a:r>
              <a:rPr lang="zh-TW" altLang="en-US" sz="3200" dirty="0" smtClean="0">
                <a:solidFill>
                  <a:prstClr val="black"/>
                </a:solidFill>
              </a:rPr>
              <a:t> </a:t>
            </a:r>
            <a:r>
              <a:rPr lang="en-US" altLang="zh-TW" sz="3200" dirty="0">
                <a:solidFill>
                  <a:prstClr val="black"/>
                </a:solidFill>
              </a:rPr>
              <a:t>(2)</a:t>
            </a:r>
            <a:r>
              <a:rPr lang="zh-TW" altLang="en-US" sz="3200" dirty="0">
                <a:solidFill>
                  <a:prstClr val="black"/>
                </a:solidFill>
              </a:rPr>
              <a:t>請繳交</a:t>
            </a:r>
            <a:r>
              <a:rPr lang="en-US" altLang="zh-TW" sz="3200" dirty="0">
                <a:solidFill>
                  <a:prstClr val="black"/>
                </a:solidFill>
              </a:rPr>
              <a:t>.java</a:t>
            </a:r>
            <a:r>
              <a:rPr lang="zh-TW" altLang="en-US" sz="3200" dirty="0">
                <a:solidFill>
                  <a:prstClr val="black"/>
                </a:solidFill>
              </a:rPr>
              <a:t>及設計歷程檔</a:t>
            </a:r>
            <a:r>
              <a:rPr lang="en-US" altLang="zh-TW" sz="3200" dirty="0">
                <a:solidFill>
                  <a:prstClr val="black"/>
                </a:solidFill>
              </a:rPr>
              <a:t>(.DOCX)</a:t>
            </a:r>
            <a:r>
              <a:rPr lang="zh-TW" altLang="en-US" sz="3200" dirty="0">
                <a:solidFill>
                  <a:prstClr val="black"/>
                </a:solidFill>
              </a:rPr>
              <a:t>。</a:t>
            </a:r>
            <a:endParaRPr lang="en-US" altLang="zh-TW" sz="3200" dirty="0">
              <a:solidFill>
                <a:prstClr val="black"/>
              </a:solidFill>
            </a:endParaRPr>
          </a:p>
          <a:p>
            <a:pPr marL="0" indent="0">
              <a:buNone/>
            </a:pPr>
            <a:r>
              <a:rPr lang="zh-TW" altLang="en-US" sz="3200" dirty="0">
                <a:solidFill>
                  <a:srgbClr val="FF0000"/>
                </a:solidFill>
              </a:rPr>
              <a:t>習題</a:t>
            </a:r>
            <a:r>
              <a:rPr lang="en-US" altLang="zh-TW" sz="3200" dirty="0">
                <a:solidFill>
                  <a:srgbClr val="FF0000"/>
                </a:solidFill>
              </a:rPr>
              <a:t>B:</a:t>
            </a:r>
            <a:r>
              <a:rPr lang="zh-TW" altLang="en-US" sz="3200" dirty="0">
                <a:solidFill>
                  <a:prstClr val="black"/>
                </a:solidFill>
              </a:rPr>
              <a:t>輸入個人生日，求其星座及</a:t>
            </a:r>
            <a:r>
              <a:rPr lang="zh-TW" altLang="en-US" sz="3200" dirty="0" smtClean="0">
                <a:solidFill>
                  <a:prstClr val="black"/>
                </a:solidFill>
              </a:rPr>
              <a:t>個性</a:t>
            </a:r>
            <a:r>
              <a:rPr lang="en-US" altLang="zh-TW" sz="3200" dirty="0">
                <a:solidFill>
                  <a:prstClr val="black"/>
                </a:solidFill>
              </a:rPr>
              <a:t>(</a:t>
            </a:r>
            <a:r>
              <a:rPr lang="zh-TW" altLang="en-US" sz="3200" dirty="0"/>
              <a:t>陣列存放</a:t>
            </a:r>
            <a:r>
              <a:rPr lang="en-US" altLang="zh-TW" sz="3200" dirty="0" smtClean="0"/>
              <a:t>”</a:t>
            </a:r>
            <a:r>
              <a:rPr lang="zh-TW" altLang="en-US" sz="3200" dirty="0">
                <a:solidFill>
                  <a:prstClr val="black"/>
                </a:solidFill>
              </a:rPr>
              <a:t>星座資訊</a:t>
            </a:r>
            <a:r>
              <a:rPr lang="en-US" altLang="zh-TW" sz="3200" dirty="0" smtClean="0">
                <a:solidFill>
                  <a:prstClr val="black"/>
                </a:solidFill>
              </a:rPr>
              <a:t>”)</a:t>
            </a:r>
            <a:endParaRPr lang="en-US" altLang="zh-TW" sz="3200" dirty="0">
              <a:solidFill>
                <a:prstClr val="black"/>
              </a:solidFill>
            </a:endParaRPr>
          </a:p>
          <a:p>
            <a:pPr marL="0" indent="0">
              <a:buNone/>
            </a:pPr>
            <a:r>
              <a:rPr lang="zh-TW" altLang="en-US" sz="3200" dirty="0">
                <a:solidFill>
                  <a:prstClr val="black"/>
                </a:solidFill>
              </a:rPr>
              <a:t>說明</a:t>
            </a:r>
            <a:r>
              <a:rPr lang="en-US" altLang="zh-TW" sz="3200" dirty="0">
                <a:solidFill>
                  <a:prstClr val="black"/>
                </a:solidFill>
              </a:rPr>
              <a:t>:</a:t>
            </a:r>
            <a:r>
              <a:rPr lang="zh-TW" altLang="en-US" sz="3200" dirty="0">
                <a:solidFill>
                  <a:prstClr val="black"/>
                </a:solidFill>
              </a:rPr>
              <a:t> </a:t>
            </a:r>
            <a:r>
              <a:rPr lang="en-US" altLang="zh-TW" sz="3200" dirty="0">
                <a:solidFill>
                  <a:prstClr val="black"/>
                </a:solidFill>
                <a:sym typeface="Wingdings" panose="05000000000000000000" pitchFamily="2" charset="2"/>
              </a:rPr>
              <a:t>(</a:t>
            </a:r>
            <a:r>
              <a:rPr lang="en-US" altLang="zh-TW" sz="3200" dirty="0">
                <a:solidFill>
                  <a:prstClr val="black"/>
                </a:solidFill>
              </a:rPr>
              <a:t>1)</a:t>
            </a:r>
            <a:r>
              <a:rPr lang="zh-TW" altLang="en-US" sz="3200" dirty="0">
                <a:solidFill>
                  <a:prstClr val="black"/>
                </a:solidFill>
              </a:rPr>
              <a:t>先上網搜尋</a:t>
            </a:r>
            <a:r>
              <a:rPr lang="en-US" altLang="zh-TW" sz="3200" dirty="0">
                <a:solidFill>
                  <a:prstClr val="black"/>
                </a:solidFill>
              </a:rPr>
              <a:t>12</a:t>
            </a:r>
            <a:r>
              <a:rPr lang="zh-TW" altLang="en-US" sz="3200" dirty="0">
                <a:solidFill>
                  <a:prstClr val="black"/>
                </a:solidFill>
              </a:rPr>
              <a:t>星座資訊</a:t>
            </a:r>
            <a:r>
              <a:rPr lang="en-US" altLang="zh-TW" sz="3200" dirty="0">
                <a:solidFill>
                  <a:prstClr val="black"/>
                </a:solidFill>
              </a:rPr>
              <a:t>(</a:t>
            </a:r>
            <a:r>
              <a:rPr lang="zh-TW" altLang="en-US" sz="3200" dirty="0">
                <a:solidFill>
                  <a:prstClr val="black"/>
                </a:solidFill>
              </a:rPr>
              <a:t>須呈現於設計歷程檔中</a:t>
            </a:r>
            <a:r>
              <a:rPr lang="en-US" altLang="zh-TW" sz="3200" dirty="0">
                <a:solidFill>
                  <a:prstClr val="black"/>
                </a:solidFill>
              </a:rPr>
              <a:t>);</a:t>
            </a:r>
          </a:p>
          <a:p>
            <a:pPr marL="0" indent="0">
              <a:buNone/>
            </a:pPr>
            <a:r>
              <a:rPr lang="en-US" altLang="zh-TW" sz="3200" dirty="0">
                <a:solidFill>
                  <a:prstClr val="black"/>
                </a:solidFill>
              </a:rPr>
              <a:t>(2)</a:t>
            </a:r>
            <a:r>
              <a:rPr lang="zh-TW" altLang="en-US" sz="3200" dirty="0">
                <a:solidFill>
                  <a:prstClr val="black"/>
                </a:solidFill>
              </a:rPr>
              <a:t>例如</a:t>
            </a:r>
            <a:r>
              <a:rPr lang="en-US" altLang="zh-TW" sz="3200" dirty="0">
                <a:solidFill>
                  <a:prstClr val="black"/>
                </a:solidFill>
              </a:rPr>
              <a:t>:</a:t>
            </a:r>
            <a:r>
              <a:rPr lang="zh-TW" altLang="en-US" sz="3200" dirty="0">
                <a:solidFill>
                  <a:prstClr val="black"/>
                </a:solidFill>
              </a:rPr>
              <a:t> </a:t>
            </a:r>
            <a:r>
              <a:rPr lang="zh-TW" altLang="en-US" sz="3200" dirty="0">
                <a:solidFill>
                  <a:srgbClr val="FF0000"/>
                </a:solidFill>
              </a:rPr>
              <a:t>假設</a:t>
            </a:r>
            <a:r>
              <a:rPr lang="zh-TW" altLang="en-US" sz="3200" dirty="0">
                <a:solidFill>
                  <a:prstClr val="black"/>
                </a:solidFill>
              </a:rPr>
              <a:t>處女座日期</a:t>
            </a:r>
            <a:r>
              <a:rPr lang="en-US" altLang="zh-TW" sz="3200" dirty="0">
                <a:solidFill>
                  <a:prstClr val="black"/>
                </a:solidFill>
              </a:rPr>
              <a:t>:8</a:t>
            </a:r>
            <a:r>
              <a:rPr lang="zh-TW" altLang="en-US" sz="3200" dirty="0">
                <a:solidFill>
                  <a:prstClr val="black"/>
                </a:solidFill>
              </a:rPr>
              <a:t>月</a:t>
            </a:r>
            <a:r>
              <a:rPr lang="en-US" altLang="zh-TW" sz="3200" dirty="0">
                <a:solidFill>
                  <a:prstClr val="black"/>
                </a:solidFill>
              </a:rPr>
              <a:t>23</a:t>
            </a:r>
            <a:r>
              <a:rPr lang="zh-TW" altLang="en-US" sz="3200" dirty="0">
                <a:solidFill>
                  <a:prstClr val="black"/>
                </a:solidFill>
              </a:rPr>
              <a:t>日</a:t>
            </a:r>
            <a:r>
              <a:rPr lang="en-US" altLang="zh-TW" sz="3200" dirty="0">
                <a:solidFill>
                  <a:prstClr val="black"/>
                </a:solidFill>
              </a:rPr>
              <a:t>~9</a:t>
            </a:r>
            <a:r>
              <a:rPr lang="zh-TW" altLang="en-US" sz="3200" dirty="0">
                <a:solidFill>
                  <a:prstClr val="black"/>
                </a:solidFill>
              </a:rPr>
              <a:t>月</a:t>
            </a:r>
            <a:r>
              <a:rPr lang="en-US" altLang="zh-TW" sz="3200" dirty="0">
                <a:solidFill>
                  <a:prstClr val="black"/>
                </a:solidFill>
              </a:rPr>
              <a:t>22</a:t>
            </a:r>
            <a:r>
              <a:rPr lang="zh-TW" altLang="en-US" sz="3200" dirty="0">
                <a:solidFill>
                  <a:prstClr val="black"/>
                </a:solidFill>
              </a:rPr>
              <a:t>日</a:t>
            </a:r>
            <a:endParaRPr lang="en-US" altLang="zh-TW" sz="3200" dirty="0">
              <a:solidFill>
                <a:prstClr val="black"/>
              </a:solidFill>
            </a:endParaRPr>
          </a:p>
          <a:p>
            <a:pPr marL="1028700" lvl="1" indent="-571500"/>
            <a:r>
              <a:rPr lang="zh-TW" altLang="en-US" sz="3200" dirty="0">
                <a:solidFill>
                  <a:prstClr val="black"/>
                </a:solidFill>
              </a:rPr>
              <a:t>輸入生日月份</a:t>
            </a:r>
            <a:r>
              <a:rPr lang="en-US" altLang="zh-TW" sz="3200" dirty="0">
                <a:solidFill>
                  <a:prstClr val="black"/>
                </a:solidFill>
              </a:rPr>
              <a:t>:9</a:t>
            </a:r>
          </a:p>
          <a:p>
            <a:pPr marL="1028700" lvl="1" indent="-571500"/>
            <a:r>
              <a:rPr lang="zh-TW" altLang="en-US" sz="3200" dirty="0">
                <a:solidFill>
                  <a:prstClr val="black"/>
                </a:solidFill>
              </a:rPr>
              <a:t>輸入生日日期</a:t>
            </a:r>
            <a:r>
              <a:rPr lang="en-US" altLang="zh-TW" sz="3200" dirty="0">
                <a:solidFill>
                  <a:prstClr val="black"/>
                </a:solidFill>
              </a:rPr>
              <a:t>:1</a:t>
            </a:r>
          </a:p>
          <a:p>
            <a:pPr marL="914400" lvl="1" indent="-457200"/>
            <a:r>
              <a:rPr lang="zh-TW" altLang="en-US" sz="3200" dirty="0">
                <a:solidFill>
                  <a:prstClr val="black"/>
                </a:solidFill>
              </a:rPr>
              <a:t>結果</a:t>
            </a:r>
            <a:r>
              <a:rPr lang="en-US" altLang="zh-TW" sz="3200" dirty="0">
                <a:solidFill>
                  <a:prstClr val="black"/>
                </a:solidFill>
              </a:rPr>
              <a:t>:</a:t>
            </a:r>
            <a:r>
              <a:rPr lang="zh-TW" altLang="en-US" sz="3200" dirty="0">
                <a:solidFill>
                  <a:prstClr val="black"/>
                </a:solidFill>
              </a:rPr>
              <a:t>你的生日是</a:t>
            </a:r>
            <a:r>
              <a:rPr lang="en-US" altLang="zh-TW" sz="3200" dirty="0">
                <a:solidFill>
                  <a:srgbClr val="FF0000"/>
                </a:solidFill>
              </a:rPr>
              <a:t>9</a:t>
            </a:r>
            <a:r>
              <a:rPr lang="zh-TW" altLang="en-US" sz="3200" dirty="0">
                <a:solidFill>
                  <a:srgbClr val="FF0000"/>
                </a:solidFill>
              </a:rPr>
              <a:t>月</a:t>
            </a:r>
            <a:r>
              <a:rPr lang="en-US" altLang="zh-TW" sz="3200" dirty="0">
                <a:solidFill>
                  <a:srgbClr val="FF0000"/>
                </a:solidFill>
              </a:rPr>
              <a:t>1</a:t>
            </a:r>
            <a:r>
              <a:rPr lang="zh-TW" altLang="en-US" sz="3200" dirty="0">
                <a:solidFill>
                  <a:srgbClr val="FF0000"/>
                </a:solidFill>
              </a:rPr>
              <a:t>日</a:t>
            </a:r>
            <a:r>
              <a:rPr lang="zh-TW" altLang="en-US" sz="3200" dirty="0">
                <a:solidFill>
                  <a:prstClr val="black"/>
                </a:solidFill>
              </a:rPr>
              <a:t>，屬於</a:t>
            </a:r>
            <a:r>
              <a:rPr lang="zh-TW" altLang="en-US" sz="3200" dirty="0">
                <a:solidFill>
                  <a:srgbClr val="FF0000"/>
                </a:solidFill>
              </a:rPr>
              <a:t>處女座</a:t>
            </a:r>
            <a:r>
              <a:rPr lang="zh-TW" altLang="en-US" sz="3200" dirty="0">
                <a:solidFill>
                  <a:prstClr val="black"/>
                </a:solidFill>
              </a:rPr>
              <a:t>，個性</a:t>
            </a:r>
            <a:r>
              <a:rPr lang="en-US" altLang="zh-TW" sz="3200" dirty="0">
                <a:solidFill>
                  <a:prstClr val="black"/>
                </a:solidFill>
              </a:rPr>
              <a:t>:</a:t>
            </a:r>
            <a:r>
              <a:rPr lang="zh-TW" altLang="en-US" sz="3200" dirty="0">
                <a:solidFill>
                  <a:prstClr val="black"/>
                </a:solidFill>
              </a:rPr>
              <a:t>為人仔細，作事認真，對於是非善惡，判斷分明</a:t>
            </a:r>
            <a:r>
              <a:rPr lang="zh-TW" altLang="en-US" sz="3200" dirty="0" smtClean="0">
                <a:solidFill>
                  <a:prstClr val="black"/>
                </a:solidFill>
              </a:rPr>
              <a:t>。</a:t>
            </a:r>
            <a:endParaRPr lang="en-US" altLang="zh-TW" sz="3200" dirty="0" smtClean="0">
              <a:solidFill>
                <a:prstClr val="black"/>
              </a:solidFill>
            </a:endParaRPr>
          </a:p>
          <a:p>
            <a:pPr marL="0" indent="0">
              <a:buNone/>
            </a:pPr>
            <a:r>
              <a:rPr lang="zh-TW" altLang="en-US" sz="3600" dirty="0" smtClean="0">
                <a:solidFill>
                  <a:srgbClr val="FF0000"/>
                </a:solidFill>
              </a:rPr>
              <a:t>習題</a:t>
            </a:r>
            <a:r>
              <a:rPr lang="en-US" altLang="zh-TW" sz="3600" dirty="0" smtClean="0">
                <a:solidFill>
                  <a:srgbClr val="FF0000"/>
                </a:solidFill>
              </a:rPr>
              <a:t>C:</a:t>
            </a:r>
            <a:r>
              <a:rPr lang="zh-TW" altLang="en-US" sz="3600" dirty="0" smtClean="0"/>
              <a:t>將</a:t>
            </a:r>
            <a:r>
              <a:rPr lang="en-US" altLang="zh-TW" sz="3600" dirty="0"/>
              <a:t>BMI</a:t>
            </a:r>
            <a:r>
              <a:rPr lang="zh-TW" altLang="en-US" sz="3600" dirty="0"/>
              <a:t>診斷分成六</a:t>
            </a:r>
            <a:r>
              <a:rPr lang="zh-TW" altLang="en-US" sz="3600" dirty="0" smtClean="0"/>
              <a:t>層次</a:t>
            </a:r>
            <a:r>
              <a:rPr lang="en-US" altLang="zh-TW" sz="3600" dirty="0">
                <a:solidFill>
                  <a:prstClr val="black"/>
                </a:solidFill>
              </a:rPr>
              <a:t>(</a:t>
            </a:r>
            <a:r>
              <a:rPr lang="zh-TW" altLang="en-US" sz="3600" dirty="0"/>
              <a:t>陣列存放</a:t>
            </a:r>
            <a:r>
              <a:rPr lang="en-US" altLang="zh-TW" sz="3600" dirty="0" smtClean="0"/>
              <a:t>”</a:t>
            </a:r>
            <a:r>
              <a:rPr lang="zh-TW" altLang="en-US" sz="3600" dirty="0"/>
              <a:t>六</a:t>
            </a:r>
            <a:r>
              <a:rPr lang="zh-TW" altLang="en-US" sz="3600" dirty="0" smtClean="0"/>
              <a:t>診斷</a:t>
            </a:r>
            <a:r>
              <a:rPr lang="zh-TW" altLang="en-US" sz="3600" dirty="0"/>
              <a:t>層次</a:t>
            </a:r>
            <a:r>
              <a:rPr lang="en-US" altLang="zh-TW" sz="3600" dirty="0" smtClean="0">
                <a:solidFill>
                  <a:prstClr val="black"/>
                </a:solidFill>
              </a:rPr>
              <a:t>”)</a:t>
            </a:r>
            <a:endParaRPr lang="en-US" altLang="zh-TW" sz="3600" dirty="0">
              <a:solidFill>
                <a:prstClr val="black"/>
              </a:solidFill>
            </a:endParaRPr>
          </a:p>
          <a:p>
            <a:pPr marL="0" indent="0">
              <a:buNone/>
            </a:pPr>
            <a:endParaRPr lang="en-US" altLang="zh-TW" sz="3600" dirty="0"/>
          </a:p>
          <a:p>
            <a:pPr marL="457200" indent="-457200"/>
            <a:endParaRPr lang="en-US" altLang="zh-TW" sz="3600" dirty="0">
              <a:solidFill>
                <a:prstClr val="black"/>
              </a:solidFill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523772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1774903" y="1672683"/>
            <a:ext cx="2897218" cy="20334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820079" y="235983"/>
            <a:ext cx="8611058" cy="1325563"/>
          </a:xfrm>
        </p:spPr>
        <p:txBody>
          <a:bodyPr>
            <a:normAutofit/>
          </a:bodyPr>
          <a:lstStyle/>
          <a:p>
            <a:r>
              <a:rPr lang="zh-TW" altLang="en-US" sz="3200" b="1" dirty="0"/>
              <a:t>例子：輸入</a:t>
            </a:r>
            <a:r>
              <a:rPr lang="en-US" altLang="zh-TW" sz="3200" b="1" dirty="0"/>
              <a:t>100</a:t>
            </a:r>
            <a:r>
              <a:rPr lang="zh-TW" altLang="en-US" sz="3200" b="1" dirty="0"/>
              <a:t>筆整數資料，要求出平均數，如何做？若要求變異數，如何做</a:t>
            </a:r>
            <a:r>
              <a:rPr lang="zh-TW" altLang="en-US" sz="3200" b="1" dirty="0" smtClean="0"/>
              <a:t>？ </a:t>
            </a:r>
            <a:r>
              <a:rPr lang="en-US" altLang="zh-TW" sz="3200" b="1" dirty="0" smtClean="0"/>
              <a:t>(c)</a:t>
            </a:r>
            <a:endParaRPr lang="zh-TW" altLang="en-US" sz="3200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820079" y="1809261"/>
            <a:ext cx="3362210" cy="470170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altLang="zh-TW" dirty="0" err="1"/>
              <a:t>scanf</a:t>
            </a:r>
            <a:r>
              <a:rPr lang="en-US" altLang="zh-TW" dirty="0"/>
              <a:t>(“%</a:t>
            </a:r>
            <a:r>
              <a:rPr lang="en-US" altLang="zh-TW" dirty="0" smtClean="0"/>
              <a:t>d</a:t>
            </a:r>
            <a:r>
              <a:rPr lang="en-US" altLang="zh-TW" strike="dblStrike" dirty="0" smtClean="0">
                <a:solidFill>
                  <a:srgbClr val="FF0000"/>
                </a:solidFill>
              </a:rPr>
              <a:t>\n</a:t>
            </a:r>
            <a:r>
              <a:rPr lang="en-US" altLang="zh-TW" dirty="0" smtClean="0"/>
              <a:t>”, &amp;x</a:t>
            </a:r>
            <a:r>
              <a:rPr lang="en-US" altLang="zh-TW" sz="1600" dirty="0"/>
              <a:t>1</a:t>
            </a:r>
            <a:r>
              <a:rPr lang="en-US" altLang="zh-TW" dirty="0"/>
              <a:t>);</a:t>
            </a:r>
          </a:p>
          <a:p>
            <a:pPr marL="0" indent="0">
              <a:buNone/>
            </a:pPr>
            <a:r>
              <a:rPr lang="en-US" altLang="zh-TW" dirty="0" err="1"/>
              <a:t>scanf</a:t>
            </a:r>
            <a:r>
              <a:rPr lang="en-US" altLang="zh-TW" dirty="0"/>
              <a:t>(“%d</a:t>
            </a:r>
            <a:r>
              <a:rPr lang="en-US" altLang="zh-TW" dirty="0" smtClean="0"/>
              <a:t>”, &amp;x</a:t>
            </a:r>
            <a:r>
              <a:rPr lang="en-US" altLang="zh-TW" sz="1600" dirty="0"/>
              <a:t>2</a:t>
            </a:r>
            <a:r>
              <a:rPr lang="en-US" altLang="zh-TW" dirty="0"/>
              <a:t>);</a:t>
            </a:r>
          </a:p>
          <a:p>
            <a:pPr marL="0" indent="0">
              <a:buNone/>
            </a:pPr>
            <a:r>
              <a:rPr lang="en-US" altLang="zh-TW" dirty="0"/>
              <a:t>…</a:t>
            </a:r>
          </a:p>
          <a:p>
            <a:pPr marL="0" indent="0">
              <a:buNone/>
            </a:pPr>
            <a:r>
              <a:rPr lang="en-US" altLang="zh-TW" dirty="0" err="1"/>
              <a:t>scanf</a:t>
            </a:r>
            <a:r>
              <a:rPr lang="en-US" altLang="zh-TW" dirty="0"/>
              <a:t>(“%d</a:t>
            </a:r>
            <a:r>
              <a:rPr lang="en-US" altLang="zh-TW" dirty="0" smtClean="0"/>
              <a:t>”, &amp;x</a:t>
            </a:r>
            <a:r>
              <a:rPr lang="en-US" altLang="zh-TW" sz="1600" dirty="0"/>
              <a:t>100</a:t>
            </a:r>
            <a:r>
              <a:rPr lang="en-US" altLang="zh-TW" dirty="0"/>
              <a:t>);</a:t>
            </a:r>
          </a:p>
          <a:p>
            <a:pPr marL="0" indent="0">
              <a:buNone/>
            </a:pPr>
            <a:r>
              <a:rPr lang="en-US" altLang="zh-TW" dirty="0" err="1">
                <a:solidFill>
                  <a:srgbClr val="FF0000"/>
                </a:solidFill>
              </a:rPr>
              <a:t>avg</a:t>
            </a:r>
            <a:r>
              <a:rPr lang="en-US" altLang="zh-TW" dirty="0">
                <a:solidFill>
                  <a:srgbClr val="FF0000"/>
                </a:solidFill>
              </a:rPr>
              <a:t>=(x</a:t>
            </a:r>
            <a:r>
              <a:rPr lang="en-US" altLang="zh-TW" sz="1600" dirty="0">
                <a:solidFill>
                  <a:srgbClr val="FF0000"/>
                </a:solidFill>
              </a:rPr>
              <a:t>1</a:t>
            </a:r>
            <a:r>
              <a:rPr lang="en-US" altLang="zh-TW" dirty="0">
                <a:solidFill>
                  <a:srgbClr val="FF0000"/>
                </a:solidFill>
              </a:rPr>
              <a:t>+x</a:t>
            </a:r>
            <a:r>
              <a:rPr lang="en-US" altLang="zh-TW" sz="1600" dirty="0">
                <a:solidFill>
                  <a:srgbClr val="FF0000"/>
                </a:solidFill>
              </a:rPr>
              <a:t>2</a:t>
            </a:r>
            <a:r>
              <a:rPr lang="en-US" altLang="zh-TW" dirty="0">
                <a:solidFill>
                  <a:srgbClr val="FF0000"/>
                </a:solidFill>
              </a:rPr>
              <a:t>+…+x</a:t>
            </a:r>
            <a:r>
              <a:rPr lang="en-US" altLang="zh-TW" sz="1600" dirty="0">
                <a:solidFill>
                  <a:srgbClr val="FF0000"/>
                </a:solidFill>
              </a:rPr>
              <a:t>100</a:t>
            </a:r>
            <a:r>
              <a:rPr lang="en-US" altLang="zh-TW" dirty="0">
                <a:solidFill>
                  <a:srgbClr val="FF0000"/>
                </a:solidFill>
              </a:rPr>
              <a:t>)/100;</a:t>
            </a:r>
          </a:p>
          <a:p>
            <a:pPr marL="0" indent="0">
              <a:buNone/>
            </a:pPr>
            <a:r>
              <a:rPr lang="en-US" altLang="zh-TW" dirty="0" err="1" smtClean="0"/>
              <a:t>Var</a:t>
            </a:r>
            <a:r>
              <a:rPr lang="en-US" altLang="zh-TW" dirty="0" smtClean="0"/>
              <a:t>+=(</a:t>
            </a:r>
            <a:r>
              <a:rPr lang="en-US" altLang="zh-TW" dirty="0"/>
              <a:t>x</a:t>
            </a:r>
            <a:r>
              <a:rPr lang="en-US" altLang="zh-TW" sz="1600" dirty="0"/>
              <a:t>1</a:t>
            </a:r>
            <a:r>
              <a:rPr lang="en-US" altLang="zh-TW" dirty="0"/>
              <a:t>-avg)^2;</a:t>
            </a:r>
          </a:p>
          <a:p>
            <a:pPr marL="0" indent="0">
              <a:buNone/>
            </a:pPr>
            <a:r>
              <a:rPr lang="en-US" altLang="zh-TW" dirty="0" err="1" smtClean="0"/>
              <a:t>Var</a:t>
            </a:r>
            <a:r>
              <a:rPr lang="en-US" altLang="zh-TW" dirty="0" smtClean="0"/>
              <a:t>+=(</a:t>
            </a:r>
            <a:r>
              <a:rPr lang="en-US" altLang="zh-TW" dirty="0"/>
              <a:t>x</a:t>
            </a:r>
            <a:r>
              <a:rPr lang="en-US" altLang="zh-TW" sz="1600" dirty="0"/>
              <a:t>2</a:t>
            </a:r>
            <a:r>
              <a:rPr lang="en-US" altLang="zh-TW" dirty="0"/>
              <a:t>-avg)^2;</a:t>
            </a:r>
          </a:p>
          <a:p>
            <a:pPr marL="0" indent="0">
              <a:buNone/>
            </a:pPr>
            <a:r>
              <a:rPr lang="en-US" altLang="zh-TW" dirty="0"/>
              <a:t>…</a:t>
            </a:r>
          </a:p>
          <a:p>
            <a:pPr marL="0" indent="0">
              <a:buNone/>
            </a:pPr>
            <a:r>
              <a:rPr lang="en-US" altLang="zh-TW" dirty="0" err="1" smtClean="0"/>
              <a:t>Var</a:t>
            </a:r>
            <a:r>
              <a:rPr lang="en-US" altLang="zh-TW" dirty="0" smtClean="0"/>
              <a:t>+=(</a:t>
            </a:r>
            <a:r>
              <a:rPr lang="en-US" altLang="zh-TW" dirty="0"/>
              <a:t>x</a:t>
            </a:r>
            <a:r>
              <a:rPr lang="en-US" altLang="zh-TW" sz="1600" dirty="0"/>
              <a:t>100</a:t>
            </a:r>
            <a:r>
              <a:rPr lang="en-US" altLang="zh-TW" dirty="0"/>
              <a:t>-avg)^2;</a:t>
            </a:r>
          </a:p>
          <a:p>
            <a:pPr marL="0" indent="0">
              <a:buNone/>
            </a:pPr>
            <a:r>
              <a:rPr lang="en-US" altLang="zh-TW" dirty="0"/>
              <a:t>//</a:t>
            </a:r>
            <a:r>
              <a:rPr lang="zh-TW" altLang="en-US" dirty="0"/>
              <a:t>最後變異數結果敘述</a:t>
            </a:r>
            <a:endParaRPr lang="en-US" altLang="zh-TW" dirty="0"/>
          </a:p>
          <a:p>
            <a:pPr marL="0" indent="0">
              <a:buNone/>
            </a:pPr>
            <a:endParaRPr lang="en-US" altLang="zh-TW" dirty="0"/>
          </a:p>
          <a:p>
            <a:pPr marL="0" indent="0">
              <a:buNone/>
            </a:pPr>
            <a:endParaRPr lang="en-US" altLang="zh-TW" dirty="0"/>
          </a:p>
          <a:p>
            <a:pPr marL="0" indent="0">
              <a:buNone/>
            </a:pPr>
            <a:endParaRPr lang="zh-TW" altLang="en-US" dirty="0"/>
          </a:p>
          <a:p>
            <a:pPr marL="0" indent="0">
              <a:buNone/>
            </a:pPr>
            <a:endParaRPr lang="zh-TW" altLang="en-US" dirty="0"/>
          </a:p>
        </p:txBody>
      </p:sp>
      <p:sp>
        <p:nvSpPr>
          <p:cNvPr id="4" name="內容版面配置區 2"/>
          <p:cNvSpPr txBox="1">
            <a:spLocks/>
          </p:cNvSpPr>
          <p:nvPr/>
        </p:nvSpPr>
        <p:spPr>
          <a:xfrm>
            <a:off x="4672120" y="1888368"/>
            <a:ext cx="5485712" cy="18177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altLang="zh-TW" dirty="0"/>
          </a:p>
          <a:p>
            <a:pPr marL="0" indent="0">
              <a:buNone/>
            </a:pPr>
            <a:endParaRPr lang="zh-TW" altLang="en-US" dirty="0"/>
          </a:p>
        </p:txBody>
      </p:sp>
      <p:sp>
        <p:nvSpPr>
          <p:cNvPr id="8" name="文字方塊 7"/>
          <p:cNvSpPr txBox="1"/>
          <p:nvPr/>
        </p:nvSpPr>
        <p:spPr>
          <a:xfrm>
            <a:off x="5429715" y="1795347"/>
            <a:ext cx="2642839" cy="57861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3200" dirty="0" err="1"/>
              <a:t>int</a:t>
            </a:r>
            <a:r>
              <a:rPr lang="en-US" altLang="zh-TW" sz="3200" dirty="0"/>
              <a:t> x[100], </a:t>
            </a:r>
            <a:r>
              <a:rPr lang="en-US" altLang="zh-TW" sz="3200" dirty="0" err="1"/>
              <a:t>i</a:t>
            </a:r>
            <a:r>
              <a:rPr lang="en-US" altLang="zh-TW" sz="3200" dirty="0"/>
              <a:t>, </a:t>
            </a:r>
            <a:r>
              <a:rPr lang="en-US" altLang="zh-TW" sz="3200" dirty="0" err="1"/>
              <a:t>avg</a:t>
            </a:r>
            <a:r>
              <a:rPr lang="en-US" altLang="zh-TW" sz="3200" dirty="0"/>
              <a:t>=0;</a:t>
            </a:r>
          </a:p>
          <a:p>
            <a:r>
              <a:rPr lang="en-US" altLang="zh-TW" sz="3200" dirty="0"/>
              <a:t>for(</a:t>
            </a:r>
            <a:r>
              <a:rPr lang="en-US" altLang="zh-TW" sz="3200" dirty="0" err="1"/>
              <a:t>i</a:t>
            </a:r>
            <a:r>
              <a:rPr lang="en-US" altLang="zh-TW" sz="3200" dirty="0"/>
              <a:t>=0;i&lt;100;i++)</a:t>
            </a:r>
          </a:p>
          <a:p>
            <a:r>
              <a:rPr lang="en-US" altLang="zh-TW" sz="3200" dirty="0"/>
              <a:t>   </a:t>
            </a:r>
            <a:r>
              <a:rPr lang="en-US" altLang="zh-TW" sz="3200" dirty="0" err="1"/>
              <a:t>scanf</a:t>
            </a:r>
            <a:r>
              <a:rPr lang="en-US" altLang="zh-TW" sz="3200" dirty="0"/>
              <a:t>(“%d”, x[</a:t>
            </a:r>
            <a:r>
              <a:rPr lang="en-US" altLang="zh-TW" sz="3200" dirty="0" err="1"/>
              <a:t>i</a:t>
            </a:r>
            <a:r>
              <a:rPr lang="en-US" altLang="zh-TW" sz="3200" dirty="0"/>
              <a:t>]);</a:t>
            </a:r>
          </a:p>
          <a:p>
            <a:r>
              <a:rPr lang="en-US" altLang="zh-TW" sz="3200" dirty="0">
                <a:solidFill>
                  <a:srgbClr val="FF0000"/>
                </a:solidFill>
              </a:rPr>
              <a:t>for(</a:t>
            </a:r>
            <a:r>
              <a:rPr lang="en-US" altLang="zh-TW" sz="3200" dirty="0" err="1">
                <a:solidFill>
                  <a:srgbClr val="FF0000"/>
                </a:solidFill>
              </a:rPr>
              <a:t>i</a:t>
            </a:r>
            <a:r>
              <a:rPr lang="en-US" altLang="zh-TW" sz="3200" dirty="0">
                <a:solidFill>
                  <a:srgbClr val="FF0000"/>
                </a:solidFill>
              </a:rPr>
              <a:t>=0;i&lt;100;i++)</a:t>
            </a:r>
          </a:p>
          <a:p>
            <a:r>
              <a:rPr lang="en-US" altLang="zh-TW" sz="3200" dirty="0">
                <a:solidFill>
                  <a:srgbClr val="FF0000"/>
                </a:solidFill>
              </a:rPr>
              <a:t>   </a:t>
            </a:r>
            <a:r>
              <a:rPr lang="en-US" altLang="zh-TW" sz="3200" dirty="0" err="1">
                <a:solidFill>
                  <a:srgbClr val="FF0000"/>
                </a:solidFill>
              </a:rPr>
              <a:t>avg</a:t>
            </a:r>
            <a:r>
              <a:rPr lang="en-US" altLang="zh-TW" sz="3200" dirty="0">
                <a:solidFill>
                  <a:srgbClr val="FF0000"/>
                </a:solidFill>
              </a:rPr>
              <a:t>=</a:t>
            </a:r>
            <a:r>
              <a:rPr lang="en-US" altLang="zh-TW" sz="3200" dirty="0" err="1">
                <a:solidFill>
                  <a:srgbClr val="FF0000"/>
                </a:solidFill>
              </a:rPr>
              <a:t>avg+x</a:t>
            </a:r>
            <a:r>
              <a:rPr lang="en-US" altLang="zh-TW" sz="3200" dirty="0">
                <a:solidFill>
                  <a:srgbClr val="FF0000"/>
                </a:solidFill>
              </a:rPr>
              <a:t>[</a:t>
            </a:r>
            <a:r>
              <a:rPr lang="en-US" altLang="zh-TW" sz="3200" dirty="0" err="1">
                <a:solidFill>
                  <a:srgbClr val="FF0000"/>
                </a:solidFill>
              </a:rPr>
              <a:t>i</a:t>
            </a:r>
            <a:r>
              <a:rPr lang="en-US" altLang="zh-TW" sz="3200" dirty="0">
                <a:solidFill>
                  <a:srgbClr val="FF0000"/>
                </a:solidFill>
              </a:rPr>
              <a:t>];</a:t>
            </a:r>
          </a:p>
          <a:p>
            <a:r>
              <a:rPr lang="en-US" altLang="zh-TW" sz="3200" dirty="0" err="1">
                <a:solidFill>
                  <a:srgbClr val="FF0000"/>
                </a:solidFill>
              </a:rPr>
              <a:t>avg</a:t>
            </a:r>
            <a:r>
              <a:rPr lang="en-US" altLang="zh-TW" sz="3200" dirty="0">
                <a:solidFill>
                  <a:srgbClr val="FF0000"/>
                </a:solidFill>
              </a:rPr>
              <a:t>=</a:t>
            </a:r>
            <a:r>
              <a:rPr lang="en-US" altLang="zh-TW" sz="3200" dirty="0" err="1">
                <a:solidFill>
                  <a:srgbClr val="FF0000"/>
                </a:solidFill>
              </a:rPr>
              <a:t>avg</a:t>
            </a:r>
            <a:r>
              <a:rPr lang="en-US" altLang="zh-TW" sz="3200" dirty="0">
                <a:solidFill>
                  <a:srgbClr val="FF0000"/>
                </a:solidFill>
              </a:rPr>
              <a:t>/100;</a:t>
            </a:r>
          </a:p>
          <a:p>
            <a:endParaRPr lang="en-US" altLang="zh-TW" sz="3200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243596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69462" y="2553433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altLang="zh-TW" sz="6000" dirty="0" smtClean="0"/>
              <a:t>Review  </a:t>
            </a:r>
            <a:br>
              <a:rPr lang="en-US" altLang="zh-TW" sz="6000" dirty="0" smtClean="0"/>
            </a:br>
            <a:r>
              <a:rPr lang="en-US" altLang="zh-TW" sz="6000" dirty="0" smtClean="0">
                <a:solidFill>
                  <a:srgbClr val="FF0000"/>
                </a:solidFill>
              </a:rPr>
              <a:t>switch   case</a:t>
            </a:r>
            <a:endParaRPr lang="zh-TW" altLang="en-US" sz="6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9840842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改</a:t>
            </a:r>
            <a:r>
              <a:rPr lang="zh-TW" altLang="en-US" dirty="0" smtClean="0"/>
              <a:t>為</a:t>
            </a:r>
            <a:r>
              <a:rPr lang="en-US" altLang="zh-TW" dirty="0"/>
              <a:t>5</a:t>
            </a:r>
            <a:r>
              <a:rPr lang="zh-TW" altLang="en-US" dirty="0" smtClean="0"/>
              <a:t>等第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80079" y="0"/>
            <a:ext cx="445707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4360121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44231" y="365125"/>
            <a:ext cx="4124569" cy="1325563"/>
          </a:xfrm>
        </p:spPr>
        <p:txBody>
          <a:bodyPr/>
          <a:lstStyle/>
          <a:p>
            <a:r>
              <a:rPr lang="zh-TW" altLang="en-US" dirty="0" smtClean="0"/>
              <a:t>改變</a:t>
            </a:r>
            <a:r>
              <a:rPr lang="zh-TW" altLang="en-US" dirty="0" smtClean="0">
                <a:solidFill>
                  <a:srgbClr val="FF0000"/>
                </a:solidFill>
              </a:rPr>
              <a:t>運算式</a:t>
            </a: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4" name="內容版面配置區 3"/>
          <p:cNvSpPr>
            <a:spLocks noGrp="1"/>
          </p:cNvSpPr>
          <p:nvPr>
            <p:ph idx="1"/>
          </p:nvPr>
        </p:nvSpPr>
        <p:spPr>
          <a:xfrm>
            <a:off x="244231" y="1520825"/>
            <a:ext cx="10515600" cy="4351338"/>
          </a:xfrm>
        </p:spPr>
        <p:txBody>
          <a:bodyPr/>
          <a:lstStyle/>
          <a:p>
            <a:r>
              <a:rPr lang="en-US" altLang="zh-TW" dirty="0"/>
              <a:t>(score-50)/10</a:t>
            </a:r>
            <a:endParaRPr lang="zh-TW" altLang="en-US" dirty="0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25252" y="49457"/>
            <a:ext cx="5978624" cy="6858000"/>
          </a:xfrm>
          <a:prstGeom prst="rect">
            <a:avLst/>
          </a:prstGeom>
        </p:spPr>
      </p:pic>
      <p:cxnSp>
        <p:nvCxnSpPr>
          <p:cNvPr id="7" name="直線接點 6"/>
          <p:cNvCxnSpPr/>
          <p:nvPr/>
        </p:nvCxnSpPr>
        <p:spPr>
          <a:xfrm>
            <a:off x="6111631" y="2461846"/>
            <a:ext cx="1836615" cy="7817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40020910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61462" y="365124"/>
            <a:ext cx="4148015" cy="1325563"/>
          </a:xfrm>
        </p:spPr>
        <p:txBody>
          <a:bodyPr/>
          <a:lstStyle/>
          <a:p>
            <a:pPr algn="ctr"/>
            <a:r>
              <a:rPr lang="zh-TW" altLang="en-US" dirty="0" smtClean="0"/>
              <a:t>質數</a:t>
            </a:r>
            <a:r>
              <a:rPr lang="en-US" altLang="zh-TW" dirty="0" smtClean="0"/>
              <a:t>:</a:t>
            </a:r>
            <a:br>
              <a:rPr lang="en-US" altLang="zh-TW" dirty="0" smtClean="0"/>
            </a:br>
            <a:r>
              <a:rPr lang="zh-TW" altLang="en-US" dirty="0" smtClean="0"/>
              <a:t>不用</a:t>
            </a:r>
            <a:r>
              <a:rPr lang="en-US" altLang="zh-TW" dirty="0" err="1" smtClean="0"/>
              <a:t>boolean</a:t>
            </a:r>
            <a:r>
              <a:rPr lang="zh-TW" altLang="en-US" dirty="0" smtClean="0"/>
              <a:t>時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619262" y="70338"/>
            <a:ext cx="5734538" cy="6787661"/>
          </a:xfrm>
        </p:spPr>
        <p:txBody>
          <a:bodyPr>
            <a:normAutofit fontScale="40000" lnSpcReduction="20000"/>
          </a:bodyPr>
          <a:lstStyle/>
          <a:p>
            <a:r>
              <a:rPr lang="en-US" altLang="zh-TW" dirty="0"/>
              <a:t>import </a:t>
            </a:r>
            <a:r>
              <a:rPr lang="en-US" altLang="zh-TW" dirty="0" err="1"/>
              <a:t>java.util.Scanner</a:t>
            </a:r>
            <a:r>
              <a:rPr lang="en-US" altLang="zh-TW" dirty="0"/>
              <a:t>;</a:t>
            </a:r>
          </a:p>
          <a:p>
            <a:r>
              <a:rPr lang="en-US" altLang="zh-TW" dirty="0"/>
              <a:t>public class prime_0 {</a:t>
            </a:r>
          </a:p>
          <a:p>
            <a:r>
              <a:rPr lang="en-US" altLang="zh-TW" dirty="0"/>
              <a:t> static Scanner input = new Scanner(System.in);</a:t>
            </a:r>
          </a:p>
          <a:p>
            <a:r>
              <a:rPr lang="en-US" altLang="zh-TW" dirty="0"/>
              <a:t> public static void main(String[] </a:t>
            </a:r>
            <a:r>
              <a:rPr lang="en-US" altLang="zh-TW" dirty="0" err="1"/>
              <a:t>args</a:t>
            </a:r>
            <a:r>
              <a:rPr lang="en-US" altLang="zh-TW" dirty="0"/>
              <a:t>) {</a:t>
            </a:r>
          </a:p>
          <a:p>
            <a:r>
              <a:rPr lang="en-US" altLang="zh-TW" dirty="0"/>
              <a:t>   </a:t>
            </a:r>
            <a:r>
              <a:rPr lang="en-US" altLang="zh-TW" dirty="0" err="1"/>
              <a:t>System.out.println</a:t>
            </a:r>
            <a:r>
              <a:rPr lang="en-US" altLang="zh-TW" dirty="0"/>
              <a:t>("====</a:t>
            </a:r>
            <a:r>
              <a:rPr lang="zh-TW" altLang="en-US" dirty="0"/>
              <a:t>輸入</a:t>
            </a:r>
            <a:r>
              <a:rPr lang="en-US" altLang="zh-TW" dirty="0"/>
              <a:t>&gt;=2</a:t>
            </a:r>
            <a:r>
              <a:rPr lang="zh-TW" altLang="en-US" dirty="0"/>
              <a:t>整數，判斷是否為質數</a:t>
            </a:r>
            <a:r>
              <a:rPr lang="en-US" altLang="zh-TW" dirty="0"/>
              <a:t>?=====");</a:t>
            </a:r>
          </a:p>
          <a:p>
            <a:r>
              <a:rPr lang="en-US" altLang="zh-TW" dirty="0"/>
              <a:t>   </a:t>
            </a:r>
            <a:r>
              <a:rPr lang="en-US" altLang="zh-TW" dirty="0" err="1"/>
              <a:t>int</a:t>
            </a:r>
            <a:r>
              <a:rPr lang="en-US" altLang="zh-TW" dirty="0"/>
              <a:t> n=3, </a:t>
            </a:r>
            <a:r>
              <a:rPr lang="en-US" altLang="zh-TW" dirty="0" err="1"/>
              <a:t>i</a:t>
            </a:r>
            <a:r>
              <a:rPr lang="en-US" altLang="zh-TW" dirty="0"/>
              <a:t>;</a:t>
            </a:r>
          </a:p>
          <a:p>
            <a:r>
              <a:rPr lang="en-US" altLang="zh-TW" dirty="0"/>
              <a:t>   String </a:t>
            </a:r>
            <a:r>
              <a:rPr lang="en-US" altLang="zh-TW" dirty="0" err="1"/>
              <a:t>dif</a:t>
            </a:r>
            <a:r>
              <a:rPr lang="en-US" altLang="zh-TW" dirty="0"/>
              <a:t>;</a:t>
            </a:r>
          </a:p>
          <a:p>
            <a:r>
              <a:rPr lang="en-US" altLang="zh-TW" dirty="0">
                <a:solidFill>
                  <a:srgbClr val="FF0000"/>
                </a:solidFill>
              </a:rPr>
              <a:t>   //</a:t>
            </a:r>
            <a:r>
              <a:rPr lang="en-US" altLang="zh-TW" dirty="0" err="1">
                <a:solidFill>
                  <a:srgbClr val="FF0000"/>
                </a:solidFill>
              </a:rPr>
              <a:t>boolean</a:t>
            </a:r>
            <a:r>
              <a:rPr lang="en-US" altLang="zh-TW" dirty="0">
                <a:solidFill>
                  <a:srgbClr val="FF0000"/>
                </a:solidFill>
              </a:rPr>
              <a:t> prime;</a:t>
            </a:r>
          </a:p>
          <a:p>
            <a:r>
              <a:rPr lang="en-US" altLang="zh-TW" sz="3500" dirty="0">
                <a:solidFill>
                  <a:srgbClr val="FF0000"/>
                </a:solidFill>
              </a:rPr>
              <a:t>    </a:t>
            </a:r>
            <a:r>
              <a:rPr lang="en-US" altLang="zh-TW" sz="3500" dirty="0" err="1">
                <a:solidFill>
                  <a:srgbClr val="FF0000"/>
                </a:solidFill>
              </a:rPr>
              <a:t>int</a:t>
            </a:r>
            <a:r>
              <a:rPr lang="en-US" altLang="zh-TW" sz="3500" dirty="0">
                <a:solidFill>
                  <a:srgbClr val="FF0000"/>
                </a:solidFill>
              </a:rPr>
              <a:t> prime;</a:t>
            </a:r>
          </a:p>
          <a:p>
            <a:r>
              <a:rPr lang="en-US" altLang="zh-TW" dirty="0"/>
              <a:t>    </a:t>
            </a:r>
            <a:r>
              <a:rPr lang="en-US" altLang="zh-TW" dirty="0" err="1"/>
              <a:t>System.out.print</a:t>
            </a:r>
            <a:r>
              <a:rPr lang="en-US" altLang="zh-TW" dirty="0"/>
              <a:t>("</a:t>
            </a:r>
            <a:r>
              <a:rPr lang="zh-TW" altLang="en-US" dirty="0"/>
              <a:t>輸入</a:t>
            </a:r>
            <a:r>
              <a:rPr lang="en-US" altLang="zh-TW" dirty="0"/>
              <a:t>&gt;=2</a:t>
            </a:r>
            <a:r>
              <a:rPr lang="zh-TW" altLang="en-US" dirty="0"/>
              <a:t>整數：</a:t>
            </a:r>
            <a:r>
              <a:rPr lang="en-US" altLang="zh-TW" dirty="0"/>
              <a:t>");		</a:t>
            </a:r>
          </a:p>
          <a:p>
            <a:r>
              <a:rPr lang="en-US" altLang="zh-TW" dirty="0"/>
              <a:t>    n = </a:t>
            </a:r>
            <a:r>
              <a:rPr lang="en-US" altLang="zh-TW" dirty="0" err="1"/>
              <a:t>input.nextInt</a:t>
            </a:r>
            <a:r>
              <a:rPr lang="en-US" altLang="zh-TW" dirty="0"/>
              <a:t>();</a:t>
            </a:r>
          </a:p>
          <a:p>
            <a:r>
              <a:rPr lang="en-US" altLang="zh-TW" dirty="0"/>
              <a:t>    </a:t>
            </a:r>
            <a:r>
              <a:rPr lang="en-US" altLang="zh-TW" dirty="0" err="1"/>
              <a:t>i</a:t>
            </a:r>
            <a:r>
              <a:rPr lang="en-US" altLang="zh-TW" dirty="0"/>
              <a:t>=2;</a:t>
            </a:r>
          </a:p>
          <a:p>
            <a:r>
              <a:rPr lang="en-US" altLang="zh-TW" dirty="0"/>
              <a:t>    //prime=true;</a:t>
            </a:r>
          </a:p>
          <a:p>
            <a:r>
              <a:rPr lang="en-US" altLang="zh-TW" dirty="0"/>
              <a:t>    prime=0;</a:t>
            </a:r>
          </a:p>
          <a:p>
            <a:r>
              <a:rPr lang="en-US" altLang="zh-TW" dirty="0"/>
              <a:t>    while (</a:t>
            </a:r>
            <a:r>
              <a:rPr lang="en-US" altLang="zh-TW" dirty="0" err="1"/>
              <a:t>i</a:t>
            </a:r>
            <a:r>
              <a:rPr lang="en-US" altLang="zh-TW" dirty="0"/>
              <a:t>&lt;=n-1) {</a:t>
            </a:r>
          </a:p>
          <a:p>
            <a:r>
              <a:rPr lang="en-US" altLang="zh-TW" dirty="0"/>
              <a:t>      if (</a:t>
            </a:r>
            <a:r>
              <a:rPr lang="en-US" altLang="zh-TW" dirty="0" err="1"/>
              <a:t>n%i</a:t>
            </a:r>
            <a:r>
              <a:rPr lang="en-US" altLang="zh-TW" dirty="0"/>
              <a:t>==0) </a:t>
            </a:r>
          </a:p>
          <a:p>
            <a:r>
              <a:rPr lang="en-US" altLang="zh-TW" dirty="0"/>
              <a:t>         {</a:t>
            </a:r>
            <a:r>
              <a:rPr lang="en-US" altLang="zh-TW" sz="3500" dirty="0">
                <a:solidFill>
                  <a:srgbClr val="FF0000"/>
                </a:solidFill>
              </a:rPr>
              <a:t>prime=1; //prime=false;</a:t>
            </a:r>
          </a:p>
          <a:p>
            <a:r>
              <a:rPr lang="en-US" altLang="zh-TW" dirty="0"/>
              <a:t>          </a:t>
            </a:r>
            <a:r>
              <a:rPr lang="en-US" altLang="zh-TW" dirty="0" err="1"/>
              <a:t>System.out.println</a:t>
            </a:r>
            <a:r>
              <a:rPr lang="en-US" altLang="zh-TW" dirty="0"/>
              <a:t>(n+"</a:t>
            </a:r>
            <a:r>
              <a:rPr lang="zh-TW" altLang="en-US" dirty="0"/>
              <a:t>可被</a:t>
            </a:r>
            <a:r>
              <a:rPr lang="en-US" altLang="zh-TW" dirty="0"/>
              <a:t>"+</a:t>
            </a:r>
            <a:r>
              <a:rPr lang="en-US" altLang="zh-TW" dirty="0" err="1"/>
              <a:t>i</a:t>
            </a:r>
            <a:r>
              <a:rPr lang="en-US" altLang="zh-TW" dirty="0"/>
              <a:t>+"</a:t>
            </a:r>
            <a:r>
              <a:rPr lang="zh-TW" altLang="en-US" dirty="0"/>
              <a:t>整除。</a:t>
            </a:r>
            <a:r>
              <a:rPr lang="en-US" altLang="zh-TW" dirty="0"/>
              <a:t>");</a:t>
            </a:r>
          </a:p>
          <a:p>
            <a:r>
              <a:rPr lang="en-US" altLang="zh-TW" dirty="0"/>
              <a:t>          break;}  </a:t>
            </a:r>
          </a:p>
          <a:p>
            <a:r>
              <a:rPr lang="en-US" altLang="zh-TW" dirty="0"/>
              <a:t>      else</a:t>
            </a:r>
          </a:p>
          <a:p>
            <a:r>
              <a:rPr lang="en-US" altLang="zh-TW" dirty="0"/>
              <a:t>          </a:t>
            </a:r>
            <a:r>
              <a:rPr lang="en-US" altLang="zh-TW" dirty="0" err="1"/>
              <a:t>System.out.println</a:t>
            </a:r>
            <a:r>
              <a:rPr lang="en-US" altLang="zh-TW" dirty="0"/>
              <a:t>(n+"</a:t>
            </a:r>
            <a:r>
              <a:rPr lang="zh-TW" altLang="en-US" dirty="0"/>
              <a:t>不可被</a:t>
            </a:r>
            <a:r>
              <a:rPr lang="en-US" altLang="zh-TW" dirty="0"/>
              <a:t>"+</a:t>
            </a:r>
            <a:r>
              <a:rPr lang="en-US" altLang="zh-TW" dirty="0" err="1"/>
              <a:t>i</a:t>
            </a:r>
            <a:r>
              <a:rPr lang="en-US" altLang="zh-TW" dirty="0"/>
              <a:t>+"</a:t>
            </a:r>
            <a:r>
              <a:rPr lang="zh-TW" altLang="en-US" dirty="0"/>
              <a:t>整除。</a:t>
            </a:r>
            <a:r>
              <a:rPr lang="en-US" altLang="zh-TW" dirty="0"/>
              <a:t>"); </a:t>
            </a:r>
          </a:p>
          <a:p>
            <a:r>
              <a:rPr lang="en-US" altLang="zh-TW" dirty="0"/>
              <a:t>      ++</a:t>
            </a:r>
            <a:r>
              <a:rPr lang="en-US" altLang="zh-TW" dirty="0" err="1"/>
              <a:t>i</a:t>
            </a:r>
            <a:r>
              <a:rPr lang="en-US" altLang="zh-TW" dirty="0"/>
              <a:t>;    </a:t>
            </a:r>
            <a:r>
              <a:rPr lang="en-US" altLang="zh-TW" dirty="0" smtClean="0"/>
              <a:t>       </a:t>
            </a:r>
            <a:r>
              <a:rPr lang="en-US" altLang="zh-TW" dirty="0"/>
              <a:t>}   </a:t>
            </a:r>
          </a:p>
          <a:p>
            <a:r>
              <a:rPr lang="en-US" altLang="zh-TW" dirty="0"/>
              <a:t>    if (</a:t>
            </a:r>
            <a:r>
              <a:rPr lang="en-US" altLang="zh-TW" sz="3500" dirty="0">
                <a:solidFill>
                  <a:srgbClr val="FF0000"/>
                </a:solidFill>
              </a:rPr>
              <a:t>prime==0</a:t>
            </a:r>
            <a:r>
              <a:rPr lang="en-US" altLang="zh-TW" dirty="0"/>
              <a:t>) </a:t>
            </a:r>
            <a:r>
              <a:rPr lang="en-US" altLang="zh-TW" dirty="0" err="1"/>
              <a:t>dif</a:t>
            </a:r>
            <a:r>
              <a:rPr lang="en-US" altLang="zh-TW" dirty="0"/>
              <a:t>="</a:t>
            </a:r>
            <a:r>
              <a:rPr lang="zh-TW" altLang="en-US" dirty="0"/>
              <a:t>是質數</a:t>
            </a:r>
            <a:r>
              <a:rPr lang="en-US" altLang="zh-TW" dirty="0"/>
              <a:t>!";</a:t>
            </a:r>
          </a:p>
          <a:p>
            <a:r>
              <a:rPr lang="en-US" altLang="zh-TW" dirty="0"/>
              <a:t>    else       </a:t>
            </a:r>
            <a:r>
              <a:rPr lang="en-US" altLang="zh-TW" dirty="0" err="1"/>
              <a:t>dif</a:t>
            </a:r>
            <a:r>
              <a:rPr lang="en-US" altLang="zh-TW" dirty="0"/>
              <a:t>="</a:t>
            </a:r>
            <a:r>
              <a:rPr lang="zh-TW" altLang="en-US" dirty="0"/>
              <a:t>不是質數</a:t>
            </a:r>
            <a:r>
              <a:rPr lang="en-US" altLang="zh-TW" dirty="0"/>
              <a:t>!";</a:t>
            </a:r>
          </a:p>
          <a:p>
            <a:r>
              <a:rPr lang="en-US" altLang="zh-TW" dirty="0"/>
              <a:t>    </a:t>
            </a:r>
            <a:r>
              <a:rPr lang="en-US" altLang="zh-TW" dirty="0" err="1"/>
              <a:t>System.out.println</a:t>
            </a:r>
            <a:r>
              <a:rPr lang="en-US" altLang="zh-TW" dirty="0"/>
              <a:t>(</a:t>
            </a:r>
            <a:r>
              <a:rPr lang="en-US" altLang="zh-TW" dirty="0" err="1"/>
              <a:t>n+dif</a:t>
            </a:r>
            <a:r>
              <a:rPr lang="en-US" altLang="zh-TW" dirty="0"/>
              <a:t>);   </a:t>
            </a:r>
          </a:p>
          <a:p>
            <a:r>
              <a:rPr lang="en-US" altLang="zh-TW" dirty="0"/>
              <a:t>	}//main</a:t>
            </a:r>
          </a:p>
          <a:p>
            <a:r>
              <a:rPr lang="en-US" altLang="zh-TW" dirty="0"/>
              <a:t>}//class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232661949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Debug :</a:t>
            </a:r>
            <a:r>
              <a:rPr lang="zh-TW" altLang="en-US" dirty="0"/>
              <a:t>輸入奇數</a:t>
            </a:r>
            <a:r>
              <a:rPr lang="en-US" altLang="zh-TW" dirty="0"/>
              <a:t>n,</a:t>
            </a:r>
            <a:r>
              <a:rPr lang="zh-TW" altLang="en-US" dirty="0"/>
              <a:t>求</a:t>
            </a:r>
            <a:r>
              <a:rPr lang="en-US" altLang="zh-TW" dirty="0"/>
              <a:t>S=1+3+5+.........+n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38200" y="1466661"/>
            <a:ext cx="5951899" cy="5214796"/>
          </a:xfrm>
        </p:spPr>
        <p:txBody>
          <a:bodyPr>
            <a:normAutofit fontScale="47500" lnSpcReduction="20000"/>
          </a:bodyPr>
          <a:lstStyle/>
          <a:p>
            <a:pPr marL="71438" indent="-71438">
              <a:buFont typeface="+mj-lt"/>
              <a:buAutoNum type="arabicPeriod"/>
            </a:pPr>
            <a:r>
              <a:rPr lang="en-US" altLang="zh-TW" dirty="0"/>
              <a:t>import </a:t>
            </a:r>
            <a:r>
              <a:rPr lang="en-US" altLang="zh-TW" dirty="0" err="1"/>
              <a:t>java.util.Scanner</a:t>
            </a:r>
            <a:r>
              <a:rPr lang="en-US" altLang="zh-TW" dirty="0"/>
              <a:t>;</a:t>
            </a:r>
          </a:p>
          <a:p>
            <a:pPr marL="71438" indent="-71438">
              <a:buFont typeface="+mj-lt"/>
              <a:buAutoNum type="arabicPeriod"/>
            </a:pPr>
            <a:r>
              <a:rPr lang="en-US" altLang="zh-TW" dirty="0"/>
              <a:t>public class loop_debug_1 {</a:t>
            </a:r>
          </a:p>
          <a:p>
            <a:pPr marL="71438" indent="-71438">
              <a:buFont typeface="+mj-lt"/>
              <a:buAutoNum type="arabicPeriod"/>
            </a:pPr>
            <a:r>
              <a:rPr lang="en-US" altLang="zh-TW" dirty="0"/>
              <a:t>  public static void main(String[] </a:t>
            </a:r>
            <a:r>
              <a:rPr lang="en-US" altLang="zh-TW" dirty="0" err="1"/>
              <a:t>args</a:t>
            </a:r>
            <a:r>
              <a:rPr lang="en-US" altLang="zh-TW" dirty="0"/>
              <a:t>) {</a:t>
            </a:r>
          </a:p>
          <a:p>
            <a:pPr marL="71438" indent="-71438">
              <a:buFont typeface="+mj-lt"/>
              <a:buAutoNum type="arabicPeriod"/>
            </a:pPr>
            <a:r>
              <a:rPr lang="en-US" altLang="zh-TW" dirty="0"/>
              <a:t>    Scanner input = new Scanner(System.in);</a:t>
            </a:r>
          </a:p>
          <a:p>
            <a:pPr marL="71438" indent="-71438">
              <a:buFont typeface="+mj-lt"/>
              <a:buAutoNum type="arabicPeriod"/>
            </a:pPr>
            <a:r>
              <a:rPr lang="en-US" altLang="zh-TW" dirty="0"/>
              <a:t>    </a:t>
            </a:r>
            <a:r>
              <a:rPr lang="en-US" altLang="zh-TW" dirty="0" err="1"/>
              <a:t>int</a:t>
            </a:r>
            <a:r>
              <a:rPr lang="en-US" altLang="zh-TW" dirty="0"/>
              <a:t> n=7,i=0, s=0;</a:t>
            </a:r>
          </a:p>
          <a:p>
            <a:pPr marL="71438" indent="-71438">
              <a:buFont typeface="+mj-lt"/>
              <a:buAutoNum type="arabicPeriod"/>
            </a:pPr>
            <a:r>
              <a:rPr lang="en-US" altLang="zh-TW" dirty="0"/>
              <a:t>    </a:t>
            </a:r>
            <a:r>
              <a:rPr lang="en-US" altLang="zh-TW" dirty="0" err="1"/>
              <a:t>System.out.println</a:t>
            </a:r>
            <a:r>
              <a:rPr lang="en-US" altLang="zh-TW" dirty="0"/>
              <a:t>("</a:t>
            </a:r>
            <a:r>
              <a:rPr lang="zh-TW" altLang="en-US" dirty="0"/>
              <a:t>輸入奇數</a:t>
            </a:r>
            <a:r>
              <a:rPr lang="en-US" altLang="zh-TW" dirty="0"/>
              <a:t>n,</a:t>
            </a:r>
            <a:r>
              <a:rPr lang="zh-TW" altLang="en-US" dirty="0"/>
              <a:t>求</a:t>
            </a:r>
            <a:r>
              <a:rPr lang="en-US" altLang="zh-TW" dirty="0"/>
              <a:t>S=1+3+5+.........+n\n");	</a:t>
            </a:r>
          </a:p>
          <a:p>
            <a:pPr marL="71438" indent="-71438">
              <a:buFont typeface="+mj-lt"/>
              <a:buAutoNum type="arabicPeriod"/>
            </a:pPr>
            <a:r>
              <a:rPr lang="en-US" altLang="zh-TW" dirty="0"/>
              <a:t>    while (n&gt;=1) {</a:t>
            </a:r>
          </a:p>
          <a:p>
            <a:pPr marL="71438" indent="-71438">
              <a:buFont typeface="+mj-lt"/>
              <a:buAutoNum type="arabicPeriod"/>
            </a:pPr>
            <a:r>
              <a:rPr lang="en-US" altLang="zh-TW" dirty="0"/>
              <a:t>    </a:t>
            </a:r>
            <a:r>
              <a:rPr lang="en-US" altLang="zh-TW" dirty="0" err="1"/>
              <a:t>System.out.print</a:t>
            </a:r>
            <a:r>
              <a:rPr lang="en-US" altLang="zh-TW" dirty="0"/>
              <a:t>("</a:t>
            </a:r>
            <a:r>
              <a:rPr lang="zh-TW" altLang="en-US" dirty="0"/>
              <a:t>輸入奇數</a:t>
            </a:r>
            <a:r>
              <a:rPr lang="en-US" altLang="zh-TW" dirty="0"/>
              <a:t>(-1:end)</a:t>
            </a:r>
            <a:r>
              <a:rPr lang="zh-TW" altLang="en-US" dirty="0"/>
              <a:t>：</a:t>
            </a:r>
            <a:r>
              <a:rPr lang="en-US" altLang="zh-TW" dirty="0"/>
              <a:t>");		</a:t>
            </a:r>
          </a:p>
          <a:p>
            <a:pPr marL="71438" indent="-71438">
              <a:buFont typeface="+mj-lt"/>
              <a:buAutoNum type="arabicPeriod"/>
            </a:pPr>
            <a:r>
              <a:rPr lang="en-US" altLang="zh-TW" dirty="0"/>
              <a:t>    n = </a:t>
            </a:r>
            <a:r>
              <a:rPr lang="en-US" altLang="zh-TW" dirty="0" err="1"/>
              <a:t>input.nextInt</a:t>
            </a:r>
            <a:r>
              <a:rPr lang="en-US" altLang="zh-TW" dirty="0"/>
              <a:t>();</a:t>
            </a:r>
          </a:p>
          <a:p>
            <a:pPr marL="71438" indent="-71438">
              <a:buFont typeface="+mj-lt"/>
              <a:buAutoNum type="arabicPeriod"/>
            </a:pPr>
            <a:r>
              <a:rPr lang="en-US" altLang="zh-TW" b="1" dirty="0">
                <a:solidFill>
                  <a:srgbClr val="FF0000"/>
                </a:solidFill>
              </a:rPr>
              <a:t>    if (n%2==0) {</a:t>
            </a:r>
          </a:p>
          <a:p>
            <a:pPr marL="71438" indent="-71438">
              <a:buFont typeface="+mj-lt"/>
              <a:buAutoNum type="arabicPeriod"/>
            </a:pPr>
            <a:r>
              <a:rPr lang="en-US" altLang="zh-TW" b="1" dirty="0">
                <a:solidFill>
                  <a:srgbClr val="FF0000"/>
                </a:solidFill>
              </a:rPr>
              <a:t>      </a:t>
            </a:r>
            <a:r>
              <a:rPr lang="en-US" altLang="zh-TW" b="1" dirty="0" err="1">
                <a:solidFill>
                  <a:srgbClr val="FF0000"/>
                </a:solidFill>
              </a:rPr>
              <a:t>System.out.println</a:t>
            </a:r>
            <a:r>
              <a:rPr lang="en-US" altLang="zh-TW" b="1" dirty="0">
                <a:solidFill>
                  <a:srgbClr val="FF0000"/>
                </a:solidFill>
              </a:rPr>
              <a:t>("</a:t>
            </a:r>
            <a:r>
              <a:rPr lang="zh-TW" altLang="en-US" b="1" dirty="0">
                <a:solidFill>
                  <a:srgbClr val="FF0000"/>
                </a:solidFill>
              </a:rPr>
              <a:t>輸入錯誤，須為奇數</a:t>
            </a:r>
            <a:r>
              <a:rPr lang="en-US" altLang="zh-TW" b="1" dirty="0">
                <a:solidFill>
                  <a:srgbClr val="FF0000"/>
                </a:solidFill>
              </a:rPr>
              <a:t>!");      </a:t>
            </a:r>
          </a:p>
          <a:p>
            <a:pPr marL="71438" indent="-71438">
              <a:buFont typeface="+mj-lt"/>
              <a:buAutoNum type="arabicPeriod"/>
            </a:pPr>
            <a:r>
              <a:rPr lang="en-US" altLang="zh-TW" b="1" dirty="0">
                <a:solidFill>
                  <a:srgbClr val="FF0000"/>
                </a:solidFill>
              </a:rPr>
              <a:t>      continue;}</a:t>
            </a:r>
          </a:p>
          <a:p>
            <a:pPr marL="71438" indent="-71438">
              <a:buFont typeface="+mj-lt"/>
              <a:buAutoNum type="arabicPeriod"/>
            </a:pPr>
            <a:r>
              <a:rPr lang="en-US" altLang="zh-TW" dirty="0"/>
              <a:t>    for(</a:t>
            </a:r>
            <a:r>
              <a:rPr lang="en-US" altLang="zh-TW" dirty="0" err="1"/>
              <a:t>i</a:t>
            </a:r>
            <a:r>
              <a:rPr lang="en-US" altLang="zh-TW" dirty="0"/>
              <a:t>=1;i&lt;=n;++</a:t>
            </a:r>
            <a:r>
              <a:rPr lang="en-US" altLang="zh-TW" dirty="0" err="1"/>
              <a:t>i</a:t>
            </a:r>
            <a:r>
              <a:rPr lang="en-US" altLang="zh-TW" dirty="0"/>
              <a:t>)</a:t>
            </a:r>
          </a:p>
          <a:p>
            <a:pPr marL="71438" indent="-71438">
              <a:buFont typeface="+mj-lt"/>
              <a:buAutoNum type="arabicPeriod"/>
            </a:pPr>
            <a:r>
              <a:rPr lang="en-US" altLang="zh-TW" dirty="0"/>
              <a:t>       s=</a:t>
            </a:r>
            <a:r>
              <a:rPr lang="en-US" altLang="zh-TW" dirty="0" err="1"/>
              <a:t>s+i</a:t>
            </a:r>
            <a:r>
              <a:rPr lang="en-US" altLang="zh-TW" dirty="0"/>
              <a:t>;</a:t>
            </a:r>
          </a:p>
          <a:p>
            <a:pPr marL="71438" indent="-71438">
              <a:buFont typeface="+mj-lt"/>
              <a:buAutoNum type="arabicPeriod"/>
            </a:pPr>
            <a:r>
              <a:rPr lang="en-US" altLang="zh-TW" dirty="0"/>
              <a:t>    </a:t>
            </a:r>
            <a:r>
              <a:rPr lang="en-US" altLang="zh-TW" dirty="0" err="1"/>
              <a:t>System.out.println</a:t>
            </a:r>
            <a:r>
              <a:rPr lang="en-US" altLang="zh-TW" dirty="0"/>
              <a:t>("1+3+5+...+"+n+"="+s);</a:t>
            </a:r>
          </a:p>
          <a:p>
            <a:pPr marL="71438" indent="-71438">
              <a:buFont typeface="+mj-lt"/>
              <a:buAutoNum type="arabicPeriod"/>
            </a:pPr>
            <a:r>
              <a:rPr lang="en-US" altLang="zh-TW" dirty="0"/>
              <a:t>   }//while</a:t>
            </a:r>
          </a:p>
          <a:p>
            <a:pPr marL="71438" indent="-71438">
              <a:buFont typeface="+mj-lt"/>
              <a:buAutoNum type="arabicPeriod"/>
            </a:pPr>
            <a:r>
              <a:rPr lang="en-US" altLang="zh-TW" dirty="0"/>
              <a:t> </a:t>
            </a:r>
          </a:p>
          <a:p>
            <a:pPr marL="71438" indent="-71438">
              <a:buFont typeface="+mj-lt"/>
              <a:buAutoNum type="arabicPeriod"/>
            </a:pPr>
            <a:r>
              <a:rPr lang="en-US" altLang="zh-TW" dirty="0"/>
              <a:t>	}//main</a:t>
            </a:r>
          </a:p>
          <a:p>
            <a:pPr marL="71438" indent="-71438">
              <a:buFont typeface="+mj-lt"/>
              <a:buAutoNum type="arabicPeriod"/>
            </a:pPr>
            <a:r>
              <a:rPr lang="en-US" altLang="zh-TW" dirty="0"/>
              <a:t>}//class</a:t>
            </a:r>
            <a:endParaRPr lang="zh-TW" altLang="en-US" dirty="0"/>
          </a:p>
        </p:txBody>
      </p:sp>
      <p:sp>
        <p:nvSpPr>
          <p:cNvPr id="4" name="文字方塊 3"/>
          <p:cNvSpPr txBox="1"/>
          <p:nvPr/>
        </p:nvSpPr>
        <p:spPr>
          <a:xfrm>
            <a:off x="7577750" y="3720116"/>
            <a:ext cx="326243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4000" b="1" dirty="0" smtClean="0">
                <a:solidFill>
                  <a:srgbClr val="FF0000"/>
                </a:solidFill>
              </a:rPr>
              <a:t>處</a:t>
            </a:r>
            <a:r>
              <a:rPr lang="zh-TW" altLang="en-US" sz="4000" b="1" dirty="0">
                <a:solidFill>
                  <a:srgbClr val="FF0000"/>
                </a:solidFill>
              </a:rPr>
              <a:t>理</a:t>
            </a:r>
            <a:r>
              <a:rPr lang="zh-TW" altLang="en-US" sz="4000" b="1" dirty="0" smtClean="0">
                <a:solidFill>
                  <a:srgbClr val="FF0000"/>
                </a:solidFill>
              </a:rPr>
              <a:t>輸入</a:t>
            </a:r>
            <a:r>
              <a:rPr lang="zh-TW" altLang="en-US" sz="4000" b="1" dirty="0">
                <a:solidFill>
                  <a:srgbClr val="FF0000"/>
                </a:solidFill>
              </a:rPr>
              <a:t>錯誤</a:t>
            </a:r>
            <a:endParaRPr lang="zh-TW" altLang="en-US" sz="4000" dirty="0"/>
          </a:p>
        </p:txBody>
      </p:sp>
    </p:spTree>
    <p:extLst>
      <p:ext uri="{BB962C8B-B14F-4D97-AF65-F5344CB8AC3E}">
        <p14:creationId xmlns:p14="http://schemas.microsoft.com/office/powerpoint/2010/main" val="967023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39970"/>
          </a:xfrm>
        </p:spPr>
        <p:txBody>
          <a:bodyPr>
            <a:normAutofit fontScale="90000"/>
          </a:bodyPr>
          <a:lstStyle/>
          <a:p>
            <a:r>
              <a:rPr lang="zh-TW" altLang="en-US" dirty="0"/>
              <a:t>主題：字元金字塔 </a:t>
            </a:r>
            <a:r>
              <a:rPr lang="en-US" altLang="zh-TW" dirty="0"/>
              <a:t>– </a:t>
            </a:r>
            <a:r>
              <a:rPr lang="zh-TW" altLang="en-US" dirty="0"/>
              <a:t>正金字塔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98939" y="1005096"/>
            <a:ext cx="5936522" cy="5723950"/>
          </a:xfrm>
        </p:spPr>
        <p:txBody>
          <a:bodyPr>
            <a:normAutofit fontScale="85000" lnSpcReduction="20000"/>
          </a:bodyPr>
          <a:lstStyle/>
          <a:p>
            <a:r>
              <a:rPr lang="zh-TW" altLang="en-US" dirty="0" smtClean="0"/>
              <a:t>問題分析</a:t>
            </a:r>
            <a:r>
              <a:rPr lang="en-US" altLang="zh-TW" dirty="0" smtClean="0"/>
              <a:t>:</a:t>
            </a:r>
          </a:p>
          <a:p>
            <a:pPr marL="0" indent="0">
              <a:buNone/>
            </a:pPr>
            <a:r>
              <a:rPr lang="en-US" altLang="zh-TW" dirty="0"/>
              <a:t>7</a:t>
            </a:r>
            <a:r>
              <a:rPr lang="zh-TW" altLang="en-US" dirty="0"/>
              <a:t>個</a:t>
            </a:r>
            <a:r>
              <a:rPr lang="zh-TW" altLang="en-US" dirty="0" smtClean="0"/>
              <a:t>空白，印</a:t>
            </a:r>
            <a:r>
              <a:rPr lang="en-US" altLang="zh-TW" dirty="0" smtClean="0"/>
              <a:t>1</a:t>
            </a:r>
            <a:r>
              <a:rPr lang="zh-TW" altLang="en-US" dirty="0" smtClean="0"/>
              <a:t>個</a:t>
            </a:r>
            <a:r>
              <a:rPr lang="en-US" altLang="zh-TW" dirty="0" smtClean="0"/>
              <a:t>*</a:t>
            </a:r>
          </a:p>
          <a:p>
            <a:pPr marL="0" indent="0">
              <a:buNone/>
            </a:pPr>
            <a:endParaRPr lang="en-US" altLang="zh-TW" dirty="0" smtClean="0"/>
          </a:p>
          <a:p>
            <a:pPr marL="0" indent="0">
              <a:buNone/>
            </a:pPr>
            <a:r>
              <a:rPr lang="en-US" altLang="zh-TW" dirty="0" smtClean="0"/>
              <a:t>6</a:t>
            </a:r>
            <a:r>
              <a:rPr lang="zh-TW" altLang="en-US" dirty="0" smtClean="0"/>
              <a:t>個</a:t>
            </a:r>
            <a:r>
              <a:rPr lang="zh-TW" altLang="en-US" dirty="0"/>
              <a:t>空白，</a:t>
            </a:r>
            <a:r>
              <a:rPr lang="zh-TW" altLang="en-US" dirty="0" smtClean="0"/>
              <a:t>印</a:t>
            </a:r>
            <a:r>
              <a:rPr lang="en-US" altLang="zh-TW" dirty="0" smtClean="0"/>
              <a:t>3</a:t>
            </a:r>
            <a:r>
              <a:rPr lang="zh-TW" altLang="en-US" dirty="0" smtClean="0"/>
              <a:t>個</a:t>
            </a:r>
            <a:r>
              <a:rPr lang="en-US" altLang="zh-TW" dirty="0" smtClean="0"/>
              <a:t>*</a:t>
            </a:r>
          </a:p>
          <a:p>
            <a:pPr marL="0" indent="0">
              <a:buNone/>
            </a:pPr>
            <a:endParaRPr lang="en-US" altLang="zh-TW" dirty="0"/>
          </a:p>
          <a:p>
            <a:pPr marL="0" indent="0">
              <a:buNone/>
            </a:pPr>
            <a:r>
              <a:rPr lang="en-US" altLang="zh-TW" dirty="0" smtClean="0"/>
              <a:t>5</a:t>
            </a:r>
            <a:r>
              <a:rPr lang="zh-TW" altLang="en-US" dirty="0" smtClean="0"/>
              <a:t>個</a:t>
            </a:r>
            <a:r>
              <a:rPr lang="zh-TW" altLang="en-US" dirty="0"/>
              <a:t>空白，</a:t>
            </a:r>
            <a:r>
              <a:rPr lang="zh-TW" altLang="en-US" dirty="0" smtClean="0"/>
              <a:t>印</a:t>
            </a:r>
            <a:r>
              <a:rPr lang="en-US" altLang="zh-TW" dirty="0" smtClean="0"/>
              <a:t>5</a:t>
            </a:r>
            <a:r>
              <a:rPr lang="zh-TW" altLang="en-US" dirty="0" smtClean="0"/>
              <a:t>個</a:t>
            </a:r>
            <a:r>
              <a:rPr lang="en-US" altLang="zh-TW" dirty="0" smtClean="0"/>
              <a:t>*</a:t>
            </a:r>
          </a:p>
          <a:p>
            <a:pPr marL="0" indent="0">
              <a:buNone/>
            </a:pPr>
            <a:endParaRPr lang="en-US" altLang="zh-TW" dirty="0"/>
          </a:p>
          <a:p>
            <a:pPr marL="0" indent="0">
              <a:buNone/>
            </a:pPr>
            <a:r>
              <a:rPr lang="en-US" altLang="zh-TW" dirty="0" smtClean="0"/>
              <a:t>4</a:t>
            </a:r>
            <a:r>
              <a:rPr lang="zh-TW" altLang="en-US" dirty="0" smtClean="0"/>
              <a:t>個</a:t>
            </a:r>
            <a:r>
              <a:rPr lang="zh-TW" altLang="en-US" dirty="0"/>
              <a:t>空白，</a:t>
            </a:r>
            <a:r>
              <a:rPr lang="zh-TW" altLang="en-US" dirty="0" smtClean="0"/>
              <a:t>印</a:t>
            </a:r>
            <a:r>
              <a:rPr lang="en-US" altLang="zh-TW" dirty="0" smtClean="0"/>
              <a:t>7</a:t>
            </a:r>
            <a:r>
              <a:rPr lang="zh-TW" altLang="en-US" dirty="0" smtClean="0"/>
              <a:t>個</a:t>
            </a:r>
            <a:r>
              <a:rPr lang="en-US" altLang="zh-TW" dirty="0" smtClean="0"/>
              <a:t>*</a:t>
            </a:r>
          </a:p>
          <a:p>
            <a:pPr marL="0" indent="0">
              <a:buNone/>
            </a:pPr>
            <a:endParaRPr lang="en-US" altLang="zh-TW" dirty="0"/>
          </a:p>
          <a:p>
            <a:pPr marL="0" indent="0">
              <a:buNone/>
            </a:pPr>
            <a:r>
              <a:rPr lang="en-US" altLang="zh-TW" dirty="0" smtClean="0"/>
              <a:t>3</a:t>
            </a:r>
            <a:r>
              <a:rPr lang="zh-TW" altLang="en-US" dirty="0" smtClean="0"/>
              <a:t>個</a:t>
            </a:r>
            <a:r>
              <a:rPr lang="zh-TW" altLang="en-US" dirty="0"/>
              <a:t>空白，</a:t>
            </a:r>
            <a:r>
              <a:rPr lang="zh-TW" altLang="en-US" dirty="0" smtClean="0"/>
              <a:t>印</a:t>
            </a:r>
            <a:r>
              <a:rPr lang="en-US" altLang="zh-TW" dirty="0" smtClean="0"/>
              <a:t>9</a:t>
            </a:r>
            <a:r>
              <a:rPr lang="zh-TW" altLang="en-US" dirty="0" smtClean="0"/>
              <a:t>個</a:t>
            </a:r>
            <a:r>
              <a:rPr lang="en-US" altLang="zh-TW" dirty="0" smtClean="0"/>
              <a:t>*</a:t>
            </a:r>
          </a:p>
          <a:p>
            <a:pPr marL="0" indent="0">
              <a:buNone/>
            </a:pPr>
            <a:endParaRPr lang="en-US" altLang="zh-TW" dirty="0"/>
          </a:p>
          <a:p>
            <a:pPr marL="0" indent="0">
              <a:buNone/>
            </a:pPr>
            <a:r>
              <a:rPr lang="en-US" altLang="zh-TW" dirty="0" smtClean="0"/>
              <a:t>2</a:t>
            </a:r>
            <a:r>
              <a:rPr lang="zh-TW" altLang="en-US" dirty="0" smtClean="0"/>
              <a:t>個</a:t>
            </a:r>
            <a:r>
              <a:rPr lang="zh-TW" altLang="en-US" dirty="0"/>
              <a:t>空白，印</a:t>
            </a:r>
            <a:r>
              <a:rPr lang="en-US" altLang="zh-TW" dirty="0" smtClean="0"/>
              <a:t>11</a:t>
            </a:r>
            <a:r>
              <a:rPr lang="zh-TW" altLang="en-US" dirty="0" smtClean="0"/>
              <a:t>個</a:t>
            </a:r>
            <a:r>
              <a:rPr lang="en-US" altLang="zh-TW" dirty="0" smtClean="0"/>
              <a:t>*</a:t>
            </a:r>
          </a:p>
          <a:p>
            <a:pPr marL="0" indent="0">
              <a:buNone/>
            </a:pPr>
            <a:endParaRPr lang="en-US" altLang="zh-TW" dirty="0"/>
          </a:p>
          <a:p>
            <a:pPr marL="0" indent="0">
              <a:buNone/>
            </a:pPr>
            <a:r>
              <a:rPr lang="en-US" altLang="zh-TW" dirty="0" smtClean="0"/>
              <a:t>1</a:t>
            </a:r>
            <a:r>
              <a:rPr lang="zh-TW" altLang="en-US" dirty="0" smtClean="0"/>
              <a:t>個</a:t>
            </a:r>
            <a:r>
              <a:rPr lang="zh-TW" altLang="en-US" dirty="0"/>
              <a:t>空白，印</a:t>
            </a:r>
            <a:r>
              <a:rPr lang="en-US" altLang="zh-TW" dirty="0" smtClean="0"/>
              <a:t>13</a:t>
            </a:r>
            <a:r>
              <a:rPr lang="zh-TW" altLang="en-US" dirty="0" smtClean="0"/>
              <a:t>個</a:t>
            </a:r>
            <a:r>
              <a:rPr lang="en-US" altLang="zh-TW" dirty="0"/>
              <a:t>*</a:t>
            </a:r>
          </a:p>
          <a:p>
            <a:pPr marL="0" indent="0">
              <a:buNone/>
            </a:pPr>
            <a:endParaRPr lang="zh-TW" altLang="en-US" dirty="0"/>
          </a:p>
          <a:p>
            <a:pPr marL="0" indent="0">
              <a:buNone/>
            </a:pPr>
            <a:endParaRPr lang="zh-TW" altLang="en-US" dirty="0"/>
          </a:p>
        </p:txBody>
      </p:sp>
      <p:grpSp>
        <p:nvGrpSpPr>
          <p:cNvPr id="12" name="群組 11"/>
          <p:cNvGrpSpPr/>
          <p:nvPr/>
        </p:nvGrpSpPr>
        <p:grpSpPr>
          <a:xfrm>
            <a:off x="7461814" y="2044064"/>
            <a:ext cx="4253265" cy="4249160"/>
            <a:chOff x="10045110" y="3932947"/>
            <a:chExt cx="1855154" cy="2082511"/>
          </a:xfrm>
        </p:grpSpPr>
        <p:sp>
          <p:nvSpPr>
            <p:cNvPr id="9" name="文字方塊 8"/>
            <p:cNvSpPr txBox="1"/>
            <p:nvPr/>
          </p:nvSpPr>
          <p:spPr>
            <a:xfrm>
              <a:off x="10045110" y="3932947"/>
              <a:ext cx="1855153" cy="378702"/>
            </a:xfrm>
            <a:prstGeom prst="rec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zh-TW" altLang="en-US" dirty="0"/>
                <a:t>執行結果</a:t>
              </a:r>
            </a:p>
          </p:txBody>
        </p:sp>
        <p:pic>
          <p:nvPicPr>
            <p:cNvPr id="10" name="圖片 9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0045111" y="4424783"/>
              <a:ext cx="1855153" cy="1590675"/>
            </a:xfrm>
            <a:prstGeom prst="rect">
              <a:avLst/>
            </a:prstGeom>
          </p:spPr>
        </p:pic>
      </p:grpSp>
      <p:sp>
        <p:nvSpPr>
          <p:cNvPr id="11" name="向右箭號 10"/>
          <p:cNvSpPr/>
          <p:nvPr/>
        </p:nvSpPr>
        <p:spPr>
          <a:xfrm flipV="1">
            <a:off x="7461814" y="3047607"/>
            <a:ext cx="1703701" cy="402962"/>
          </a:xfrm>
          <a:prstGeom prst="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4" name="文字方塊 13"/>
          <p:cNvSpPr txBox="1"/>
          <p:nvPr/>
        </p:nvSpPr>
        <p:spPr>
          <a:xfrm>
            <a:off x="6325497" y="3088002"/>
            <a:ext cx="9941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7</a:t>
            </a:r>
            <a:r>
              <a:rPr lang="zh-TW" altLang="en-US" dirty="0" smtClean="0"/>
              <a:t>個空白</a:t>
            </a:r>
            <a:endParaRPr lang="zh-TW" altLang="en-US" dirty="0"/>
          </a:p>
        </p:txBody>
      </p:sp>
      <p:sp>
        <p:nvSpPr>
          <p:cNvPr id="15" name="文字方塊 14"/>
          <p:cNvSpPr txBox="1"/>
          <p:nvPr/>
        </p:nvSpPr>
        <p:spPr>
          <a:xfrm>
            <a:off x="6377595" y="3457334"/>
            <a:ext cx="9941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6</a:t>
            </a:r>
            <a:r>
              <a:rPr lang="zh-TW" altLang="en-US" dirty="0" smtClean="0"/>
              <a:t>個空白</a:t>
            </a:r>
            <a:endParaRPr lang="zh-TW" altLang="en-US" dirty="0"/>
          </a:p>
        </p:txBody>
      </p:sp>
      <p:sp>
        <p:nvSpPr>
          <p:cNvPr id="16" name="向右箭號 15"/>
          <p:cNvSpPr/>
          <p:nvPr/>
        </p:nvSpPr>
        <p:spPr>
          <a:xfrm flipV="1">
            <a:off x="7461814" y="3450568"/>
            <a:ext cx="1429931" cy="397183"/>
          </a:xfrm>
          <a:prstGeom prst="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" name="向下箭號 3"/>
          <p:cNvSpPr/>
          <p:nvPr/>
        </p:nvSpPr>
        <p:spPr>
          <a:xfrm>
            <a:off x="2102338" y="1758462"/>
            <a:ext cx="171939" cy="406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" name="文字方塊 5"/>
          <p:cNvSpPr txBox="1"/>
          <p:nvPr/>
        </p:nvSpPr>
        <p:spPr>
          <a:xfrm>
            <a:off x="2188307" y="1752824"/>
            <a:ext cx="417102" cy="646331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+2</a:t>
            </a:r>
          </a:p>
          <a:p>
            <a:endParaRPr lang="zh-TW" altLang="en-US" dirty="0"/>
          </a:p>
        </p:txBody>
      </p:sp>
      <p:sp>
        <p:nvSpPr>
          <p:cNvPr id="17" name="向下箭號 16"/>
          <p:cNvSpPr/>
          <p:nvPr/>
        </p:nvSpPr>
        <p:spPr>
          <a:xfrm>
            <a:off x="2063261" y="2511828"/>
            <a:ext cx="171939" cy="406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8" name="向下箭號 17"/>
          <p:cNvSpPr/>
          <p:nvPr/>
        </p:nvSpPr>
        <p:spPr>
          <a:xfrm>
            <a:off x="2063260" y="3230874"/>
            <a:ext cx="171939" cy="406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9" name="向下箭號 18"/>
          <p:cNvSpPr/>
          <p:nvPr/>
        </p:nvSpPr>
        <p:spPr>
          <a:xfrm>
            <a:off x="2055444" y="4013865"/>
            <a:ext cx="171939" cy="406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0" name="向下箭號 19"/>
          <p:cNvSpPr/>
          <p:nvPr/>
        </p:nvSpPr>
        <p:spPr>
          <a:xfrm>
            <a:off x="2039813" y="4776760"/>
            <a:ext cx="171939" cy="406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1" name="向下箭號 20"/>
          <p:cNvSpPr/>
          <p:nvPr/>
        </p:nvSpPr>
        <p:spPr>
          <a:xfrm>
            <a:off x="2055444" y="5556846"/>
            <a:ext cx="171939" cy="406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2" name="文字方塊 21"/>
          <p:cNvSpPr txBox="1"/>
          <p:nvPr/>
        </p:nvSpPr>
        <p:spPr>
          <a:xfrm>
            <a:off x="2211752" y="2500548"/>
            <a:ext cx="417102" cy="646331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+2</a:t>
            </a:r>
          </a:p>
          <a:p>
            <a:endParaRPr lang="zh-TW" altLang="en-US" dirty="0"/>
          </a:p>
        </p:txBody>
      </p:sp>
      <p:sp>
        <p:nvSpPr>
          <p:cNvPr id="23" name="文字方塊 22"/>
          <p:cNvSpPr txBox="1"/>
          <p:nvPr/>
        </p:nvSpPr>
        <p:spPr>
          <a:xfrm>
            <a:off x="2163533" y="3284130"/>
            <a:ext cx="417102" cy="646331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+2</a:t>
            </a:r>
          </a:p>
          <a:p>
            <a:endParaRPr lang="zh-TW" altLang="en-US" dirty="0"/>
          </a:p>
        </p:txBody>
      </p:sp>
      <p:sp>
        <p:nvSpPr>
          <p:cNvPr id="24" name="文字方塊 23"/>
          <p:cNvSpPr txBox="1"/>
          <p:nvPr/>
        </p:nvSpPr>
        <p:spPr>
          <a:xfrm>
            <a:off x="2188307" y="4007280"/>
            <a:ext cx="417102" cy="646331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+2</a:t>
            </a:r>
          </a:p>
          <a:p>
            <a:endParaRPr lang="zh-TW" altLang="en-US" dirty="0"/>
          </a:p>
        </p:txBody>
      </p:sp>
      <p:sp>
        <p:nvSpPr>
          <p:cNvPr id="25" name="文字方塊 24"/>
          <p:cNvSpPr txBox="1"/>
          <p:nvPr/>
        </p:nvSpPr>
        <p:spPr>
          <a:xfrm>
            <a:off x="2188307" y="4761593"/>
            <a:ext cx="417102" cy="646331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+2</a:t>
            </a:r>
          </a:p>
          <a:p>
            <a:endParaRPr lang="zh-TW" altLang="en-US" dirty="0"/>
          </a:p>
        </p:txBody>
      </p:sp>
      <p:sp>
        <p:nvSpPr>
          <p:cNvPr id="26" name="文字方塊 25"/>
          <p:cNvSpPr txBox="1"/>
          <p:nvPr/>
        </p:nvSpPr>
        <p:spPr>
          <a:xfrm>
            <a:off x="2196122" y="5541777"/>
            <a:ext cx="417102" cy="646331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+2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068175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圖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47543" y="1056117"/>
            <a:ext cx="6434911" cy="5678489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2" y="130665"/>
            <a:ext cx="10515600" cy="1133306"/>
          </a:xfrm>
        </p:spPr>
        <p:txBody>
          <a:bodyPr/>
          <a:lstStyle/>
          <a:p>
            <a:r>
              <a:rPr lang="zh-TW" altLang="en-US" dirty="0"/>
              <a:t>主題：字元金字塔 </a:t>
            </a:r>
            <a:r>
              <a:rPr lang="en-US" altLang="zh-TW" dirty="0"/>
              <a:t>– </a:t>
            </a:r>
            <a:r>
              <a:rPr lang="zh-TW" altLang="en-US" dirty="0"/>
              <a:t>正金字塔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244232" y="1378073"/>
            <a:ext cx="5181600" cy="4351338"/>
          </a:xfrm>
        </p:spPr>
        <p:txBody>
          <a:bodyPr/>
          <a:lstStyle/>
          <a:p>
            <a:r>
              <a:rPr lang="zh-TW" altLang="en-US" dirty="0"/>
              <a:t>利用迴圈印出</a:t>
            </a:r>
            <a:r>
              <a:rPr lang="zh-TW" altLang="en-US" sz="1400" dirty="0"/>
              <a:t> 「 </a:t>
            </a:r>
            <a:r>
              <a:rPr lang="zh-TW" altLang="en-US" dirty="0"/>
              <a:t>* 」，逐行增加印出個數，直到印出</a:t>
            </a:r>
            <a:r>
              <a:rPr lang="en-US" altLang="zh-TW" dirty="0"/>
              <a:t>7</a:t>
            </a:r>
            <a:r>
              <a:rPr lang="zh-TW" altLang="en-US" dirty="0"/>
              <a:t>層金字塔。</a:t>
            </a:r>
            <a:endParaRPr lang="en-US" altLang="zh-TW" dirty="0"/>
          </a:p>
          <a:p>
            <a:r>
              <a:rPr lang="zh-TW" altLang="en-US" dirty="0"/>
              <a:t>本題承接</a:t>
            </a:r>
            <a:r>
              <a:rPr lang="zh-TW" altLang="en-US" dirty="0" smtClean="0"/>
              <a:t>上</a:t>
            </a:r>
            <a:r>
              <a:rPr lang="zh-TW" altLang="en-US" dirty="0"/>
              <a:t>次</a:t>
            </a:r>
            <a:r>
              <a:rPr lang="zh-TW" altLang="en-US" dirty="0" smtClean="0"/>
              <a:t>巢狀</a:t>
            </a:r>
            <a:r>
              <a:rPr lang="en-US" altLang="zh-TW" dirty="0" smtClean="0"/>
              <a:t>(nested)</a:t>
            </a:r>
            <a:r>
              <a:rPr lang="zh-TW" altLang="en-US" dirty="0" smtClean="0"/>
              <a:t>迴</a:t>
            </a:r>
            <a:r>
              <a:rPr lang="zh-TW" altLang="en-US" dirty="0"/>
              <a:t>圈的概念外，尚還利用</a:t>
            </a:r>
            <a:r>
              <a:rPr lang="zh-TW" altLang="en-US" dirty="0" smtClean="0"/>
              <a:t>到</a:t>
            </a:r>
            <a:r>
              <a:rPr lang="en-US" altLang="zh-TW" dirty="0" smtClean="0"/>
              <a:t>2</a:t>
            </a:r>
            <a:r>
              <a:rPr lang="zh-TW" altLang="en-US" dirty="0" smtClean="0"/>
              <a:t>個迴</a:t>
            </a:r>
            <a:r>
              <a:rPr lang="zh-TW" altLang="en-US" dirty="0"/>
              <a:t>圈概念</a:t>
            </a:r>
            <a:endParaRPr lang="en-US" altLang="zh-TW" dirty="0"/>
          </a:p>
          <a:p>
            <a:r>
              <a:rPr lang="zh-TW" altLang="en-US" dirty="0"/>
              <a:t>由於金字塔每行更為增加</a:t>
            </a:r>
            <a:r>
              <a:rPr lang="en-US" altLang="zh-TW" dirty="0"/>
              <a:t>2</a:t>
            </a:r>
            <a:r>
              <a:rPr lang="zh-TW" altLang="en-US" dirty="0"/>
              <a:t>顆</a:t>
            </a:r>
            <a:r>
              <a:rPr lang="zh-TW" altLang="en-US" sz="1400" dirty="0"/>
              <a:t>「 </a:t>
            </a:r>
            <a:r>
              <a:rPr lang="zh-TW" altLang="en-US" dirty="0"/>
              <a:t>* 」，還有每行開頭空白數減少</a:t>
            </a:r>
            <a:r>
              <a:rPr lang="en-US" altLang="zh-TW" dirty="0"/>
              <a:t>1</a:t>
            </a:r>
            <a:r>
              <a:rPr lang="zh-TW" altLang="en-US" dirty="0"/>
              <a:t>的問題。因此在迴圈外都要考慮兩個更改的問題。</a:t>
            </a:r>
          </a:p>
        </p:txBody>
      </p:sp>
      <p:grpSp>
        <p:nvGrpSpPr>
          <p:cNvPr id="12" name="群組 11"/>
          <p:cNvGrpSpPr/>
          <p:nvPr/>
        </p:nvGrpSpPr>
        <p:grpSpPr>
          <a:xfrm>
            <a:off x="10478993" y="4724215"/>
            <a:ext cx="1713007" cy="2010391"/>
            <a:chOff x="10045110" y="3932947"/>
            <a:chExt cx="1855154" cy="2082511"/>
          </a:xfrm>
        </p:grpSpPr>
        <p:sp>
          <p:nvSpPr>
            <p:cNvPr id="9" name="文字方塊 8"/>
            <p:cNvSpPr txBox="1"/>
            <p:nvPr/>
          </p:nvSpPr>
          <p:spPr>
            <a:xfrm>
              <a:off x="10045110" y="3932947"/>
              <a:ext cx="1855153" cy="378702"/>
            </a:xfrm>
            <a:prstGeom prst="rec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zh-TW" altLang="en-US" dirty="0"/>
                <a:t>執行結果</a:t>
              </a:r>
            </a:p>
          </p:txBody>
        </p:sp>
        <p:pic>
          <p:nvPicPr>
            <p:cNvPr id="10" name="圖片 9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0045111" y="4424783"/>
              <a:ext cx="1855153" cy="1590675"/>
            </a:xfrm>
            <a:prstGeom prst="rect">
              <a:avLst/>
            </a:prstGeom>
          </p:spPr>
        </p:pic>
      </p:grpSp>
      <p:sp>
        <p:nvSpPr>
          <p:cNvPr id="4" name="矩形 3"/>
          <p:cNvSpPr/>
          <p:nvPr/>
        </p:nvSpPr>
        <p:spPr>
          <a:xfrm>
            <a:off x="6189785" y="2579077"/>
            <a:ext cx="4251569" cy="3571631"/>
          </a:xfrm>
          <a:prstGeom prst="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" name="矩形 5"/>
          <p:cNvSpPr/>
          <p:nvPr/>
        </p:nvSpPr>
        <p:spPr>
          <a:xfrm>
            <a:off x="6666523" y="3063631"/>
            <a:ext cx="3704492" cy="49011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" name="矩形 10"/>
          <p:cNvSpPr/>
          <p:nvPr/>
        </p:nvSpPr>
        <p:spPr>
          <a:xfrm>
            <a:off x="6612752" y="3793240"/>
            <a:ext cx="3704492" cy="49011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8" name="直線單箭頭接點 7"/>
          <p:cNvCxnSpPr/>
          <p:nvPr/>
        </p:nvCxnSpPr>
        <p:spPr>
          <a:xfrm flipH="1">
            <a:off x="5247543" y="3219938"/>
            <a:ext cx="1365209" cy="2344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單箭頭接點 13"/>
          <p:cNvCxnSpPr/>
          <p:nvPr/>
        </p:nvCxnSpPr>
        <p:spPr>
          <a:xfrm flipH="1" flipV="1">
            <a:off x="5126892" y="3376246"/>
            <a:ext cx="1406770" cy="65649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19298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圖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3608" y="1004337"/>
            <a:ext cx="6506699" cy="5741838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83493" y="0"/>
            <a:ext cx="10515600" cy="1004337"/>
          </a:xfrm>
        </p:spPr>
        <p:txBody>
          <a:bodyPr/>
          <a:lstStyle/>
          <a:p>
            <a:r>
              <a:rPr lang="zh-TW" altLang="en-US" dirty="0"/>
              <a:t>主題：字元金字塔 </a:t>
            </a:r>
            <a:r>
              <a:rPr lang="en-US" altLang="zh-TW" dirty="0"/>
              <a:t>– </a:t>
            </a:r>
            <a:r>
              <a:rPr lang="zh-TW" altLang="en-US" dirty="0"/>
              <a:t>正金字塔</a:t>
            </a:r>
          </a:p>
        </p:txBody>
      </p:sp>
      <p:grpSp>
        <p:nvGrpSpPr>
          <p:cNvPr id="12" name="群組 11"/>
          <p:cNvGrpSpPr/>
          <p:nvPr/>
        </p:nvGrpSpPr>
        <p:grpSpPr>
          <a:xfrm>
            <a:off x="7461814" y="2044064"/>
            <a:ext cx="4253265" cy="4249160"/>
            <a:chOff x="10045110" y="3932947"/>
            <a:chExt cx="1855154" cy="2082511"/>
          </a:xfrm>
        </p:grpSpPr>
        <p:sp>
          <p:nvSpPr>
            <p:cNvPr id="9" name="文字方塊 8"/>
            <p:cNvSpPr txBox="1"/>
            <p:nvPr/>
          </p:nvSpPr>
          <p:spPr>
            <a:xfrm>
              <a:off x="10045110" y="3932947"/>
              <a:ext cx="1855153" cy="378702"/>
            </a:xfrm>
            <a:prstGeom prst="rec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zh-TW" altLang="en-US" dirty="0"/>
                <a:t>執行結果</a:t>
              </a:r>
            </a:p>
          </p:txBody>
        </p:sp>
        <p:pic>
          <p:nvPicPr>
            <p:cNvPr id="10" name="圖片 9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0045111" y="4424783"/>
              <a:ext cx="1855153" cy="1590675"/>
            </a:xfrm>
            <a:prstGeom prst="rect">
              <a:avLst/>
            </a:prstGeom>
          </p:spPr>
        </p:pic>
      </p:grpSp>
      <p:sp>
        <p:nvSpPr>
          <p:cNvPr id="11" name="向右箭號 10"/>
          <p:cNvSpPr/>
          <p:nvPr/>
        </p:nvSpPr>
        <p:spPr>
          <a:xfrm flipV="1">
            <a:off x="7461814" y="3047607"/>
            <a:ext cx="1703701" cy="402962"/>
          </a:xfrm>
          <a:prstGeom prst="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4" name="文字方塊 13"/>
          <p:cNvSpPr txBox="1"/>
          <p:nvPr/>
        </p:nvSpPr>
        <p:spPr>
          <a:xfrm>
            <a:off x="6325497" y="3088002"/>
            <a:ext cx="9941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7</a:t>
            </a:r>
            <a:r>
              <a:rPr lang="zh-TW" altLang="en-US" dirty="0" smtClean="0"/>
              <a:t>個空白</a:t>
            </a:r>
            <a:endParaRPr lang="zh-TW" altLang="en-US" dirty="0"/>
          </a:p>
        </p:txBody>
      </p:sp>
      <p:sp>
        <p:nvSpPr>
          <p:cNvPr id="15" name="文字方塊 14"/>
          <p:cNvSpPr txBox="1"/>
          <p:nvPr/>
        </p:nvSpPr>
        <p:spPr>
          <a:xfrm>
            <a:off x="6377595" y="3457334"/>
            <a:ext cx="9941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6</a:t>
            </a:r>
            <a:r>
              <a:rPr lang="zh-TW" altLang="en-US" dirty="0" smtClean="0"/>
              <a:t>個空白</a:t>
            </a:r>
            <a:endParaRPr lang="zh-TW" altLang="en-US" dirty="0"/>
          </a:p>
        </p:txBody>
      </p:sp>
      <p:sp>
        <p:nvSpPr>
          <p:cNvPr id="16" name="向右箭號 15"/>
          <p:cNvSpPr/>
          <p:nvPr/>
        </p:nvSpPr>
        <p:spPr>
          <a:xfrm flipV="1">
            <a:off x="7461814" y="3450568"/>
            <a:ext cx="1429931" cy="397183"/>
          </a:xfrm>
          <a:prstGeom prst="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21095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53831" y="23446"/>
            <a:ext cx="10515600" cy="1325563"/>
          </a:xfrm>
        </p:spPr>
        <p:txBody>
          <a:bodyPr/>
          <a:lstStyle/>
          <a:p>
            <a:r>
              <a:rPr lang="zh-TW" altLang="en-US" dirty="0"/>
              <a:t>字元金字塔 </a:t>
            </a:r>
            <a:r>
              <a:rPr lang="en-US" altLang="zh-TW" dirty="0"/>
              <a:t>– </a:t>
            </a:r>
            <a:r>
              <a:rPr lang="zh-TW" altLang="en-US" dirty="0"/>
              <a:t>正</a:t>
            </a:r>
            <a:r>
              <a:rPr lang="zh-TW" altLang="en-US" dirty="0" smtClean="0"/>
              <a:t>金字塔</a:t>
            </a:r>
            <a:r>
              <a:rPr lang="en-US" altLang="zh-TW" dirty="0" smtClean="0">
                <a:solidFill>
                  <a:srgbClr val="FF0000"/>
                </a:solidFill>
              </a:rPr>
              <a:t>II</a:t>
            </a:r>
            <a:r>
              <a:rPr lang="zh-TW" altLang="en-US" dirty="0" smtClean="0">
                <a:solidFill>
                  <a:srgbClr val="FF0000"/>
                </a:solidFill>
              </a:rPr>
              <a:t> </a:t>
            </a:r>
            <a:r>
              <a:rPr lang="en-US" altLang="zh-TW" dirty="0" smtClean="0">
                <a:solidFill>
                  <a:srgbClr val="FF0000"/>
                </a:solidFill>
              </a:rPr>
              <a:t>:</a:t>
            </a:r>
            <a:r>
              <a:rPr lang="zh-TW" altLang="en-US" dirty="0" smtClean="0">
                <a:solidFill>
                  <a:srgbClr val="FF0000"/>
                </a:solidFill>
              </a:rPr>
              <a:t>減少變數使用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 smtClean="0"/>
              <a:t>(</a:t>
            </a:r>
            <a:r>
              <a:rPr lang="zh-TW" altLang="en-US" dirty="0" smtClean="0">
                <a:solidFill>
                  <a:srgbClr val="0070C0"/>
                </a:solidFill>
              </a:rPr>
              <a:t>找出空白、*個數與</a:t>
            </a:r>
            <a:r>
              <a:rPr lang="en-US" altLang="zh-TW" dirty="0" err="1">
                <a:solidFill>
                  <a:srgbClr val="FF0000"/>
                </a:solidFill>
              </a:rPr>
              <a:t>i</a:t>
            </a:r>
            <a:r>
              <a:rPr lang="zh-TW" altLang="en-US" dirty="0" smtClean="0">
                <a:solidFill>
                  <a:srgbClr val="FF0000"/>
                </a:solidFill>
              </a:rPr>
              <a:t>層</a:t>
            </a:r>
            <a:r>
              <a:rPr lang="zh-TW" altLang="en-US" dirty="0" smtClean="0">
                <a:solidFill>
                  <a:srgbClr val="0070C0"/>
                </a:solidFill>
              </a:rPr>
              <a:t>關係</a:t>
            </a:r>
            <a:r>
              <a:rPr lang="en-US" altLang="zh-TW" dirty="0" smtClean="0"/>
              <a:t>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265721" y="1438032"/>
            <a:ext cx="8042031" cy="5271476"/>
          </a:xfrm>
        </p:spPr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altLang="zh-TW" dirty="0"/>
              <a:t>public class Charstar4_1b {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zh-TW" dirty="0"/>
              <a:t>	public static void main(String[] </a:t>
            </a:r>
            <a:r>
              <a:rPr lang="en-US" altLang="zh-TW" dirty="0" err="1"/>
              <a:t>args</a:t>
            </a:r>
            <a:r>
              <a:rPr lang="en-US" altLang="zh-TW" dirty="0"/>
              <a:t>) {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zh-TW" dirty="0"/>
              <a:t>		</a:t>
            </a:r>
            <a:r>
              <a:rPr lang="en-US" altLang="zh-TW" dirty="0" err="1"/>
              <a:t>int</a:t>
            </a:r>
            <a:r>
              <a:rPr lang="en-US" altLang="zh-TW" dirty="0"/>
              <a:t> level </a:t>
            </a:r>
            <a:r>
              <a:rPr lang="en-US" altLang="zh-TW" dirty="0" smtClean="0"/>
              <a:t>=7;</a:t>
            </a:r>
            <a:endParaRPr lang="en-US" altLang="zh-TW" dirty="0"/>
          </a:p>
          <a:p>
            <a:pPr marL="514350" indent="-514350">
              <a:buFont typeface="+mj-lt"/>
              <a:buAutoNum type="arabicPeriod"/>
            </a:pPr>
            <a:r>
              <a:rPr lang="en-US" altLang="zh-TW" dirty="0"/>
              <a:t>		for (</a:t>
            </a:r>
            <a:r>
              <a:rPr lang="en-US" altLang="zh-TW" dirty="0" err="1"/>
              <a:t>int</a:t>
            </a:r>
            <a:r>
              <a:rPr lang="en-US" altLang="zh-TW" dirty="0"/>
              <a:t> </a:t>
            </a:r>
            <a:r>
              <a:rPr lang="en-US" altLang="zh-TW" dirty="0" err="1">
                <a:solidFill>
                  <a:srgbClr val="FF0000"/>
                </a:solidFill>
              </a:rPr>
              <a:t>i</a:t>
            </a:r>
            <a:r>
              <a:rPr lang="en-US" altLang="zh-TW" dirty="0">
                <a:solidFill>
                  <a:srgbClr val="FF0000"/>
                </a:solidFill>
              </a:rPr>
              <a:t> </a:t>
            </a:r>
            <a:r>
              <a:rPr lang="en-US" altLang="zh-TW" dirty="0"/>
              <a:t>= 0; </a:t>
            </a:r>
            <a:r>
              <a:rPr lang="en-US" altLang="zh-TW" dirty="0" err="1"/>
              <a:t>i</a:t>
            </a:r>
            <a:r>
              <a:rPr lang="en-US" altLang="zh-TW" dirty="0"/>
              <a:t> &lt; level; </a:t>
            </a:r>
            <a:r>
              <a:rPr lang="en-US" altLang="zh-TW" dirty="0" err="1">
                <a:solidFill>
                  <a:srgbClr val="FF0000"/>
                </a:solidFill>
              </a:rPr>
              <a:t>i</a:t>
            </a:r>
            <a:r>
              <a:rPr lang="en-US" altLang="zh-TW" dirty="0">
                <a:solidFill>
                  <a:srgbClr val="FF0000"/>
                </a:solidFill>
              </a:rPr>
              <a:t>++</a:t>
            </a:r>
            <a:r>
              <a:rPr lang="en-US" altLang="zh-TW" dirty="0"/>
              <a:t>) {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zh-TW" dirty="0"/>
              <a:t>			for (</a:t>
            </a:r>
            <a:r>
              <a:rPr lang="en-US" altLang="zh-TW" dirty="0" err="1"/>
              <a:t>int</a:t>
            </a:r>
            <a:r>
              <a:rPr lang="en-US" altLang="zh-TW" dirty="0"/>
              <a:t> j = 0; j </a:t>
            </a:r>
            <a:r>
              <a:rPr lang="en-US" altLang="zh-TW" dirty="0" smtClean="0"/>
              <a:t>&lt;= </a:t>
            </a:r>
            <a:r>
              <a:rPr lang="en-US" altLang="zh-TW" dirty="0" smtClean="0">
                <a:solidFill>
                  <a:srgbClr val="FF0000"/>
                </a:solidFill>
              </a:rPr>
              <a:t>7-i-1</a:t>
            </a:r>
            <a:r>
              <a:rPr lang="en-US" altLang="zh-TW" dirty="0" smtClean="0"/>
              <a:t>; </a:t>
            </a:r>
            <a:r>
              <a:rPr lang="en-US" altLang="zh-TW" dirty="0" err="1"/>
              <a:t>j++</a:t>
            </a:r>
            <a:r>
              <a:rPr lang="en-US" altLang="zh-TW" dirty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zh-TW" dirty="0"/>
              <a:t>				</a:t>
            </a:r>
            <a:r>
              <a:rPr lang="en-US" altLang="zh-TW" dirty="0" err="1"/>
              <a:t>System.out.print</a:t>
            </a:r>
            <a:r>
              <a:rPr lang="en-US" altLang="zh-TW" dirty="0"/>
              <a:t>(" ");</a:t>
            </a:r>
          </a:p>
          <a:p>
            <a:pPr marL="514350" indent="-514350">
              <a:buFont typeface="+mj-lt"/>
              <a:buAutoNum type="arabicPeriod"/>
            </a:pPr>
            <a:r>
              <a:rPr lang="zh-TW" altLang="en-US" dirty="0"/>
              <a:t>			</a:t>
            </a:r>
            <a:r>
              <a:rPr lang="en-US" altLang="zh-TW" dirty="0"/>
              <a:t>for (</a:t>
            </a:r>
            <a:r>
              <a:rPr lang="en-US" altLang="zh-TW" dirty="0" err="1"/>
              <a:t>int</a:t>
            </a:r>
            <a:r>
              <a:rPr lang="en-US" altLang="zh-TW" dirty="0"/>
              <a:t> k = 0; k </a:t>
            </a:r>
            <a:r>
              <a:rPr lang="en-US" altLang="zh-TW" dirty="0" smtClean="0">
                <a:solidFill>
                  <a:srgbClr val="FF0000"/>
                </a:solidFill>
              </a:rPr>
              <a:t>&lt;= 2*</a:t>
            </a:r>
            <a:r>
              <a:rPr lang="en-US" altLang="zh-TW" dirty="0" err="1" smtClean="0">
                <a:solidFill>
                  <a:srgbClr val="FF0000"/>
                </a:solidFill>
              </a:rPr>
              <a:t>i</a:t>
            </a:r>
            <a:r>
              <a:rPr lang="en-US" altLang="zh-TW" dirty="0" smtClean="0"/>
              <a:t>; </a:t>
            </a:r>
            <a:r>
              <a:rPr lang="en-US" altLang="zh-TW" dirty="0"/>
              <a:t>k++)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zh-TW" dirty="0"/>
              <a:t>				</a:t>
            </a:r>
            <a:r>
              <a:rPr lang="en-US" altLang="zh-TW" dirty="0" err="1"/>
              <a:t>System.out.print</a:t>
            </a:r>
            <a:r>
              <a:rPr lang="en-US" altLang="zh-TW" dirty="0"/>
              <a:t>("*");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zh-TW" dirty="0"/>
              <a:t>			</a:t>
            </a:r>
            <a:r>
              <a:rPr lang="en-US" altLang="zh-TW" dirty="0" err="1"/>
              <a:t>System.out.println</a:t>
            </a:r>
            <a:r>
              <a:rPr lang="en-US" altLang="zh-TW" dirty="0"/>
              <a:t>("");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zh-TW" dirty="0"/>
              <a:t>		}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zh-TW" dirty="0"/>
              <a:t>	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zh-TW" dirty="0"/>
              <a:t>	}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zh-TW" dirty="0"/>
              <a:t>}</a:t>
            </a:r>
            <a:endParaRPr lang="zh-TW" altLang="en-US" dirty="0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88231" y="3347488"/>
            <a:ext cx="2220125" cy="25558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5764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0" y="52480"/>
            <a:ext cx="12348307" cy="639970"/>
          </a:xfrm>
        </p:spPr>
        <p:txBody>
          <a:bodyPr>
            <a:normAutofit/>
          </a:bodyPr>
          <a:lstStyle/>
          <a:p>
            <a:r>
              <a:rPr lang="zh-TW" altLang="en-US" sz="3600" dirty="0"/>
              <a:t>主題：字元金字塔 </a:t>
            </a:r>
            <a:r>
              <a:rPr lang="en-US" altLang="zh-TW" sz="3600" dirty="0"/>
              <a:t>– </a:t>
            </a:r>
            <a:r>
              <a:rPr lang="zh-TW" altLang="en-US" sz="3600" dirty="0"/>
              <a:t>正</a:t>
            </a:r>
            <a:r>
              <a:rPr lang="zh-TW" altLang="en-US" sz="3600" dirty="0" smtClean="0"/>
              <a:t>金字塔 </a:t>
            </a:r>
            <a:r>
              <a:rPr lang="en-US" altLang="zh-TW" sz="3600" dirty="0"/>
              <a:t>II</a:t>
            </a:r>
            <a:r>
              <a:rPr lang="en-US" altLang="zh-TW" sz="3600" dirty="0" smtClean="0"/>
              <a:t>(</a:t>
            </a:r>
            <a:r>
              <a:rPr lang="zh-TW" altLang="en-US" sz="3600" dirty="0">
                <a:solidFill>
                  <a:srgbClr val="0070C0"/>
                </a:solidFill>
              </a:rPr>
              <a:t>找出空白、*個數與</a:t>
            </a:r>
            <a:r>
              <a:rPr lang="en-US" altLang="zh-TW" sz="3600" dirty="0" err="1">
                <a:solidFill>
                  <a:srgbClr val="FF0000"/>
                </a:solidFill>
              </a:rPr>
              <a:t>i</a:t>
            </a:r>
            <a:r>
              <a:rPr lang="zh-TW" altLang="en-US" sz="3600" dirty="0">
                <a:solidFill>
                  <a:srgbClr val="FF0000"/>
                </a:solidFill>
              </a:rPr>
              <a:t>層</a:t>
            </a:r>
            <a:r>
              <a:rPr lang="zh-TW" altLang="en-US" sz="3600" dirty="0">
                <a:solidFill>
                  <a:srgbClr val="0070C0"/>
                </a:solidFill>
              </a:rPr>
              <a:t>關係</a:t>
            </a:r>
            <a:r>
              <a:rPr lang="en-US" altLang="zh-TW" sz="3600" dirty="0" smtClean="0"/>
              <a:t>)</a:t>
            </a:r>
            <a:endParaRPr lang="zh-TW" altLang="en-US" sz="36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98938" y="1005096"/>
            <a:ext cx="6889105" cy="5723950"/>
          </a:xfrm>
        </p:spPr>
        <p:txBody>
          <a:bodyPr>
            <a:normAutofit fontScale="85000" lnSpcReduction="20000"/>
          </a:bodyPr>
          <a:lstStyle/>
          <a:p>
            <a:r>
              <a:rPr lang="zh-TW" altLang="en-US" dirty="0" smtClean="0"/>
              <a:t>問題分析</a:t>
            </a:r>
            <a:r>
              <a:rPr lang="en-US" altLang="zh-TW" dirty="0" smtClean="0"/>
              <a:t>:</a:t>
            </a:r>
          </a:p>
          <a:p>
            <a:pPr marL="0" indent="0">
              <a:buNone/>
            </a:pPr>
            <a:r>
              <a:rPr lang="en-US" altLang="zh-TW" dirty="0"/>
              <a:t>7</a:t>
            </a:r>
            <a:r>
              <a:rPr lang="zh-TW" altLang="en-US" dirty="0"/>
              <a:t>個</a:t>
            </a:r>
            <a:r>
              <a:rPr lang="zh-TW" altLang="en-US" dirty="0" smtClean="0"/>
              <a:t>空白，印</a:t>
            </a:r>
            <a:r>
              <a:rPr lang="en-US" altLang="zh-TW" dirty="0" smtClean="0"/>
              <a:t>1</a:t>
            </a:r>
            <a:r>
              <a:rPr lang="zh-TW" altLang="en-US" dirty="0" smtClean="0"/>
              <a:t>個</a:t>
            </a:r>
            <a:r>
              <a:rPr lang="en-US" altLang="zh-TW" dirty="0" smtClean="0"/>
              <a:t>* :  </a:t>
            </a:r>
            <a:r>
              <a:rPr lang="en-US" altLang="zh-TW" dirty="0" err="1" smtClean="0"/>
              <a:t>i</a:t>
            </a:r>
            <a:r>
              <a:rPr lang="en-US" altLang="zh-TW" dirty="0" smtClean="0"/>
              <a:t>=</a:t>
            </a:r>
            <a:r>
              <a:rPr lang="en-US" altLang="zh-TW" dirty="0" smtClean="0">
                <a:solidFill>
                  <a:srgbClr val="FF0000"/>
                </a:solidFill>
              </a:rPr>
              <a:t>0</a:t>
            </a:r>
            <a:r>
              <a:rPr lang="en-US" altLang="zh-TW" dirty="0" smtClean="0"/>
              <a:t>     j=0~7-</a:t>
            </a:r>
            <a:r>
              <a:rPr lang="en-US" altLang="zh-TW" dirty="0" smtClean="0">
                <a:solidFill>
                  <a:srgbClr val="FF0000"/>
                </a:solidFill>
              </a:rPr>
              <a:t>0</a:t>
            </a:r>
            <a:r>
              <a:rPr lang="en-US" altLang="zh-TW" dirty="0" smtClean="0"/>
              <a:t>-1  k=0~2*</a:t>
            </a:r>
            <a:r>
              <a:rPr lang="en-US" altLang="zh-TW" dirty="0">
                <a:solidFill>
                  <a:srgbClr val="FF0000"/>
                </a:solidFill>
              </a:rPr>
              <a:t>0</a:t>
            </a:r>
            <a:endParaRPr lang="en-US" altLang="zh-TW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altLang="zh-TW" dirty="0" smtClean="0"/>
          </a:p>
          <a:p>
            <a:pPr marL="0" indent="0">
              <a:buNone/>
            </a:pPr>
            <a:r>
              <a:rPr lang="en-US" altLang="zh-TW" dirty="0" smtClean="0"/>
              <a:t>6</a:t>
            </a:r>
            <a:r>
              <a:rPr lang="zh-TW" altLang="en-US" dirty="0" smtClean="0"/>
              <a:t>個</a:t>
            </a:r>
            <a:r>
              <a:rPr lang="zh-TW" altLang="en-US" dirty="0"/>
              <a:t>空白，</a:t>
            </a:r>
            <a:r>
              <a:rPr lang="zh-TW" altLang="en-US" dirty="0" smtClean="0"/>
              <a:t>印</a:t>
            </a:r>
            <a:r>
              <a:rPr lang="en-US" altLang="zh-TW" dirty="0" smtClean="0"/>
              <a:t>3</a:t>
            </a:r>
            <a:r>
              <a:rPr lang="zh-TW" altLang="en-US" dirty="0" smtClean="0"/>
              <a:t>個</a:t>
            </a:r>
            <a:r>
              <a:rPr lang="en-US" altLang="zh-TW" dirty="0" smtClean="0"/>
              <a:t>*</a:t>
            </a:r>
            <a:r>
              <a:rPr lang="en-US" altLang="zh-TW" dirty="0"/>
              <a:t> :  </a:t>
            </a:r>
            <a:r>
              <a:rPr lang="en-US" altLang="zh-TW" dirty="0" err="1" smtClean="0"/>
              <a:t>i</a:t>
            </a:r>
            <a:r>
              <a:rPr lang="en-US" altLang="zh-TW" dirty="0" smtClean="0"/>
              <a:t>=1     j=0~7-</a:t>
            </a:r>
            <a:r>
              <a:rPr lang="en-US" altLang="zh-TW" dirty="0" smtClean="0">
                <a:solidFill>
                  <a:srgbClr val="FF0000"/>
                </a:solidFill>
              </a:rPr>
              <a:t>1</a:t>
            </a:r>
            <a:r>
              <a:rPr lang="en-US" altLang="zh-TW" dirty="0" smtClean="0"/>
              <a:t>-1  k=0~2*</a:t>
            </a:r>
            <a:r>
              <a:rPr lang="en-US" altLang="zh-TW" dirty="0" smtClean="0">
                <a:solidFill>
                  <a:srgbClr val="FF0000"/>
                </a:solidFill>
              </a:rPr>
              <a:t>1</a:t>
            </a:r>
          </a:p>
          <a:p>
            <a:pPr marL="0" indent="0">
              <a:buNone/>
            </a:pPr>
            <a:endParaRPr lang="en-US" altLang="zh-TW" dirty="0"/>
          </a:p>
          <a:p>
            <a:pPr marL="0" indent="0">
              <a:buNone/>
            </a:pPr>
            <a:r>
              <a:rPr lang="en-US" altLang="zh-TW" dirty="0" smtClean="0"/>
              <a:t>5</a:t>
            </a:r>
            <a:r>
              <a:rPr lang="zh-TW" altLang="en-US" dirty="0" smtClean="0"/>
              <a:t>個</a:t>
            </a:r>
            <a:r>
              <a:rPr lang="zh-TW" altLang="en-US" dirty="0"/>
              <a:t>空白，</a:t>
            </a:r>
            <a:r>
              <a:rPr lang="zh-TW" altLang="en-US" dirty="0" smtClean="0"/>
              <a:t>印</a:t>
            </a:r>
            <a:r>
              <a:rPr lang="en-US" altLang="zh-TW" dirty="0" smtClean="0"/>
              <a:t>5</a:t>
            </a:r>
            <a:r>
              <a:rPr lang="zh-TW" altLang="en-US" dirty="0" smtClean="0"/>
              <a:t>個</a:t>
            </a:r>
            <a:r>
              <a:rPr lang="en-US" altLang="zh-TW" dirty="0" smtClean="0"/>
              <a:t>*</a:t>
            </a:r>
            <a:r>
              <a:rPr lang="en-US" altLang="zh-TW" dirty="0"/>
              <a:t> :  </a:t>
            </a:r>
            <a:r>
              <a:rPr lang="en-US" altLang="zh-TW" dirty="0" err="1" smtClean="0"/>
              <a:t>i</a:t>
            </a:r>
            <a:r>
              <a:rPr lang="en-US" altLang="zh-TW" dirty="0" smtClean="0"/>
              <a:t>=2     j=0~7-</a:t>
            </a:r>
            <a:r>
              <a:rPr lang="en-US" altLang="zh-TW" dirty="0" smtClean="0">
                <a:solidFill>
                  <a:srgbClr val="FF0000"/>
                </a:solidFill>
              </a:rPr>
              <a:t>2</a:t>
            </a:r>
            <a:r>
              <a:rPr lang="en-US" altLang="zh-TW" dirty="0" smtClean="0"/>
              <a:t>-1  k=0~2*</a:t>
            </a:r>
            <a:r>
              <a:rPr lang="en-US" altLang="zh-TW" dirty="0" smtClean="0">
                <a:solidFill>
                  <a:srgbClr val="FF0000"/>
                </a:solidFill>
              </a:rPr>
              <a:t>2</a:t>
            </a:r>
          </a:p>
          <a:p>
            <a:pPr marL="0" indent="0">
              <a:buNone/>
            </a:pPr>
            <a:endParaRPr lang="en-US" altLang="zh-TW" dirty="0"/>
          </a:p>
          <a:p>
            <a:pPr marL="0" indent="0">
              <a:buNone/>
            </a:pPr>
            <a:r>
              <a:rPr lang="en-US" altLang="zh-TW" dirty="0" smtClean="0"/>
              <a:t>4</a:t>
            </a:r>
            <a:r>
              <a:rPr lang="zh-TW" altLang="en-US" dirty="0" smtClean="0"/>
              <a:t>個</a:t>
            </a:r>
            <a:r>
              <a:rPr lang="zh-TW" altLang="en-US" dirty="0"/>
              <a:t>空白，</a:t>
            </a:r>
            <a:r>
              <a:rPr lang="zh-TW" altLang="en-US" dirty="0" smtClean="0"/>
              <a:t>印</a:t>
            </a:r>
            <a:r>
              <a:rPr lang="en-US" altLang="zh-TW" dirty="0" smtClean="0"/>
              <a:t>7</a:t>
            </a:r>
            <a:r>
              <a:rPr lang="zh-TW" altLang="en-US" dirty="0" smtClean="0"/>
              <a:t>個</a:t>
            </a:r>
            <a:r>
              <a:rPr lang="en-US" altLang="zh-TW" dirty="0" smtClean="0"/>
              <a:t>*</a:t>
            </a:r>
            <a:r>
              <a:rPr lang="en-US" altLang="zh-TW" dirty="0"/>
              <a:t> :  </a:t>
            </a:r>
            <a:r>
              <a:rPr lang="en-US" altLang="zh-TW" dirty="0" err="1" smtClean="0"/>
              <a:t>i</a:t>
            </a:r>
            <a:r>
              <a:rPr lang="en-US" altLang="zh-TW" dirty="0" smtClean="0"/>
              <a:t>=3     j=0~7-</a:t>
            </a:r>
            <a:r>
              <a:rPr lang="en-US" altLang="zh-TW" dirty="0" smtClean="0">
                <a:solidFill>
                  <a:srgbClr val="FF0000"/>
                </a:solidFill>
              </a:rPr>
              <a:t>3</a:t>
            </a:r>
            <a:r>
              <a:rPr lang="en-US" altLang="zh-TW" dirty="0" smtClean="0"/>
              <a:t>-1  k=0~2*</a:t>
            </a:r>
            <a:r>
              <a:rPr lang="en-US" altLang="zh-TW" dirty="0" smtClean="0">
                <a:solidFill>
                  <a:srgbClr val="FF0000"/>
                </a:solidFill>
              </a:rPr>
              <a:t>3</a:t>
            </a:r>
          </a:p>
          <a:p>
            <a:pPr marL="0" indent="0">
              <a:buNone/>
            </a:pPr>
            <a:endParaRPr lang="en-US" altLang="zh-TW" dirty="0"/>
          </a:p>
          <a:p>
            <a:pPr marL="0" indent="0">
              <a:buNone/>
            </a:pPr>
            <a:r>
              <a:rPr lang="en-US" altLang="zh-TW" dirty="0" smtClean="0"/>
              <a:t>3</a:t>
            </a:r>
            <a:r>
              <a:rPr lang="zh-TW" altLang="en-US" dirty="0" smtClean="0"/>
              <a:t>個</a:t>
            </a:r>
            <a:r>
              <a:rPr lang="zh-TW" altLang="en-US" dirty="0"/>
              <a:t>空白，</a:t>
            </a:r>
            <a:r>
              <a:rPr lang="zh-TW" altLang="en-US" dirty="0" smtClean="0"/>
              <a:t>印</a:t>
            </a:r>
            <a:r>
              <a:rPr lang="en-US" altLang="zh-TW" dirty="0" smtClean="0"/>
              <a:t>9</a:t>
            </a:r>
            <a:r>
              <a:rPr lang="zh-TW" altLang="en-US" dirty="0" smtClean="0"/>
              <a:t>個</a:t>
            </a:r>
            <a:r>
              <a:rPr lang="en-US" altLang="zh-TW" dirty="0" smtClean="0"/>
              <a:t>*</a:t>
            </a:r>
            <a:r>
              <a:rPr lang="en-US" altLang="zh-TW" dirty="0"/>
              <a:t> :  </a:t>
            </a:r>
            <a:r>
              <a:rPr lang="en-US" altLang="zh-TW" dirty="0" err="1" smtClean="0"/>
              <a:t>i</a:t>
            </a:r>
            <a:r>
              <a:rPr lang="en-US" altLang="zh-TW" dirty="0" smtClean="0"/>
              <a:t>=4     j=0~7-</a:t>
            </a:r>
            <a:r>
              <a:rPr lang="en-US" altLang="zh-TW" dirty="0" smtClean="0">
                <a:solidFill>
                  <a:srgbClr val="FF0000"/>
                </a:solidFill>
              </a:rPr>
              <a:t>4</a:t>
            </a:r>
            <a:r>
              <a:rPr lang="en-US" altLang="zh-TW" dirty="0" smtClean="0"/>
              <a:t>-1  k=0~2*</a:t>
            </a:r>
            <a:r>
              <a:rPr lang="en-US" altLang="zh-TW" dirty="0" smtClean="0">
                <a:solidFill>
                  <a:srgbClr val="FF0000"/>
                </a:solidFill>
              </a:rPr>
              <a:t>4</a:t>
            </a:r>
          </a:p>
          <a:p>
            <a:pPr marL="0" indent="0">
              <a:buNone/>
            </a:pPr>
            <a:endParaRPr lang="en-US" altLang="zh-TW" dirty="0"/>
          </a:p>
          <a:p>
            <a:pPr marL="0" indent="0">
              <a:buNone/>
            </a:pPr>
            <a:r>
              <a:rPr lang="en-US" altLang="zh-TW" dirty="0" smtClean="0"/>
              <a:t>2</a:t>
            </a:r>
            <a:r>
              <a:rPr lang="zh-TW" altLang="en-US" dirty="0" smtClean="0"/>
              <a:t>個</a:t>
            </a:r>
            <a:r>
              <a:rPr lang="zh-TW" altLang="en-US" dirty="0"/>
              <a:t>空白，印</a:t>
            </a:r>
            <a:r>
              <a:rPr lang="en-US" altLang="zh-TW" dirty="0" smtClean="0"/>
              <a:t>11</a:t>
            </a:r>
            <a:r>
              <a:rPr lang="zh-TW" altLang="en-US" dirty="0" smtClean="0"/>
              <a:t>個</a:t>
            </a:r>
            <a:r>
              <a:rPr lang="en-US" altLang="zh-TW" dirty="0" smtClean="0"/>
              <a:t>*</a:t>
            </a:r>
            <a:r>
              <a:rPr lang="en-US" altLang="zh-TW" dirty="0"/>
              <a:t> :  </a:t>
            </a:r>
            <a:r>
              <a:rPr lang="en-US" altLang="zh-TW" dirty="0" err="1" smtClean="0"/>
              <a:t>i</a:t>
            </a:r>
            <a:r>
              <a:rPr lang="en-US" altLang="zh-TW" dirty="0" smtClean="0"/>
              <a:t>=5     j=0~7-</a:t>
            </a:r>
            <a:r>
              <a:rPr lang="en-US" altLang="zh-TW" dirty="0" smtClean="0">
                <a:solidFill>
                  <a:srgbClr val="FF0000"/>
                </a:solidFill>
              </a:rPr>
              <a:t>5</a:t>
            </a:r>
            <a:r>
              <a:rPr lang="en-US" altLang="zh-TW" dirty="0" smtClean="0"/>
              <a:t>-1  k=0~2*</a:t>
            </a:r>
            <a:r>
              <a:rPr lang="en-US" altLang="zh-TW" dirty="0" smtClean="0">
                <a:solidFill>
                  <a:srgbClr val="FF0000"/>
                </a:solidFill>
              </a:rPr>
              <a:t>5</a:t>
            </a:r>
          </a:p>
          <a:p>
            <a:pPr marL="0" indent="0">
              <a:buNone/>
            </a:pPr>
            <a:endParaRPr lang="en-US" altLang="zh-TW" dirty="0"/>
          </a:p>
          <a:p>
            <a:pPr marL="0" indent="0">
              <a:buNone/>
            </a:pPr>
            <a:r>
              <a:rPr lang="en-US" altLang="zh-TW" dirty="0" smtClean="0"/>
              <a:t>1</a:t>
            </a:r>
            <a:r>
              <a:rPr lang="zh-TW" altLang="en-US" dirty="0" smtClean="0"/>
              <a:t>個</a:t>
            </a:r>
            <a:r>
              <a:rPr lang="zh-TW" altLang="en-US" dirty="0"/>
              <a:t>空白，印</a:t>
            </a:r>
            <a:r>
              <a:rPr lang="en-US" altLang="zh-TW" dirty="0" smtClean="0"/>
              <a:t>13</a:t>
            </a:r>
            <a:r>
              <a:rPr lang="zh-TW" altLang="en-US" dirty="0" smtClean="0"/>
              <a:t>個</a:t>
            </a:r>
            <a:r>
              <a:rPr lang="en-US" altLang="zh-TW" dirty="0" smtClean="0"/>
              <a:t>*</a:t>
            </a:r>
            <a:r>
              <a:rPr lang="en-US" altLang="zh-TW" dirty="0"/>
              <a:t> :  </a:t>
            </a:r>
            <a:r>
              <a:rPr lang="en-US" altLang="zh-TW" dirty="0" err="1" smtClean="0"/>
              <a:t>i</a:t>
            </a:r>
            <a:r>
              <a:rPr lang="en-US" altLang="zh-TW" dirty="0" smtClean="0"/>
              <a:t>=</a:t>
            </a:r>
            <a:r>
              <a:rPr lang="en-US" altLang="zh-TW" dirty="0" smtClean="0">
                <a:solidFill>
                  <a:srgbClr val="FF0000"/>
                </a:solidFill>
              </a:rPr>
              <a:t>6</a:t>
            </a:r>
            <a:r>
              <a:rPr lang="en-US" altLang="zh-TW" dirty="0" smtClean="0"/>
              <a:t>     j=0~7-</a:t>
            </a:r>
            <a:r>
              <a:rPr lang="en-US" altLang="zh-TW" dirty="0" smtClean="0">
                <a:solidFill>
                  <a:srgbClr val="FF0000"/>
                </a:solidFill>
              </a:rPr>
              <a:t>6</a:t>
            </a:r>
            <a:r>
              <a:rPr lang="en-US" altLang="zh-TW" dirty="0" smtClean="0"/>
              <a:t>-1  k=0~2*</a:t>
            </a:r>
            <a:r>
              <a:rPr lang="en-US" altLang="zh-TW" dirty="0" smtClean="0">
                <a:solidFill>
                  <a:srgbClr val="FF0000"/>
                </a:solidFill>
              </a:rPr>
              <a:t>6</a:t>
            </a:r>
            <a:endParaRPr lang="en-US" altLang="zh-TW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zh-TW" altLang="en-US" dirty="0"/>
          </a:p>
          <a:p>
            <a:pPr marL="0" indent="0">
              <a:buNone/>
            </a:pPr>
            <a:endParaRPr lang="zh-TW" altLang="en-US" dirty="0"/>
          </a:p>
        </p:txBody>
      </p:sp>
      <p:grpSp>
        <p:nvGrpSpPr>
          <p:cNvPr id="12" name="群組 11"/>
          <p:cNvGrpSpPr/>
          <p:nvPr/>
        </p:nvGrpSpPr>
        <p:grpSpPr>
          <a:xfrm>
            <a:off x="7461814" y="2044064"/>
            <a:ext cx="4253265" cy="4249160"/>
            <a:chOff x="10045110" y="3932947"/>
            <a:chExt cx="1855154" cy="2082511"/>
          </a:xfrm>
        </p:grpSpPr>
        <p:sp>
          <p:nvSpPr>
            <p:cNvPr id="9" name="文字方塊 8"/>
            <p:cNvSpPr txBox="1"/>
            <p:nvPr/>
          </p:nvSpPr>
          <p:spPr>
            <a:xfrm>
              <a:off x="10045110" y="3932947"/>
              <a:ext cx="1855153" cy="378702"/>
            </a:xfrm>
            <a:prstGeom prst="rec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zh-TW" altLang="en-US" dirty="0"/>
                <a:t>執行結果</a:t>
              </a:r>
            </a:p>
          </p:txBody>
        </p:sp>
        <p:pic>
          <p:nvPicPr>
            <p:cNvPr id="10" name="圖片 9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0045111" y="4424783"/>
              <a:ext cx="1855153" cy="1590675"/>
            </a:xfrm>
            <a:prstGeom prst="rect">
              <a:avLst/>
            </a:prstGeom>
          </p:spPr>
        </p:pic>
      </p:grpSp>
      <p:sp>
        <p:nvSpPr>
          <p:cNvPr id="11" name="向右箭號 10"/>
          <p:cNvSpPr/>
          <p:nvPr/>
        </p:nvSpPr>
        <p:spPr>
          <a:xfrm flipV="1">
            <a:off x="7461814" y="3047607"/>
            <a:ext cx="1703701" cy="402962"/>
          </a:xfrm>
          <a:prstGeom prst="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4" name="文字方塊 13"/>
          <p:cNvSpPr txBox="1"/>
          <p:nvPr/>
        </p:nvSpPr>
        <p:spPr>
          <a:xfrm>
            <a:off x="6325497" y="3088002"/>
            <a:ext cx="9941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7</a:t>
            </a:r>
            <a:r>
              <a:rPr lang="zh-TW" altLang="en-US" dirty="0" smtClean="0"/>
              <a:t>個空白</a:t>
            </a:r>
            <a:endParaRPr lang="zh-TW" altLang="en-US" dirty="0"/>
          </a:p>
        </p:txBody>
      </p:sp>
      <p:sp>
        <p:nvSpPr>
          <p:cNvPr id="15" name="文字方塊 14"/>
          <p:cNvSpPr txBox="1"/>
          <p:nvPr/>
        </p:nvSpPr>
        <p:spPr>
          <a:xfrm>
            <a:off x="6377595" y="3457334"/>
            <a:ext cx="9941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6</a:t>
            </a:r>
            <a:r>
              <a:rPr lang="zh-TW" altLang="en-US" dirty="0" smtClean="0"/>
              <a:t>個空白</a:t>
            </a:r>
            <a:endParaRPr lang="zh-TW" altLang="en-US" dirty="0"/>
          </a:p>
        </p:txBody>
      </p:sp>
      <p:sp>
        <p:nvSpPr>
          <p:cNvPr id="16" name="向右箭號 15"/>
          <p:cNvSpPr/>
          <p:nvPr/>
        </p:nvSpPr>
        <p:spPr>
          <a:xfrm flipV="1">
            <a:off x="7461814" y="3450568"/>
            <a:ext cx="1429931" cy="397183"/>
          </a:xfrm>
          <a:prstGeom prst="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" name="向下箭號 3"/>
          <p:cNvSpPr/>
          <p:nvPr/>
        </p:nvSpPr>
        <p:spPr>
          <a:xfrm>
            <a:off x="2102338" y="1758462"/>
            <a:ext cx="171939" cy="406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" name="文字方塊 5"/>
          <p:cNvSpPr txBox="1"/>
          <p:nvPr/>
        </p:nvSpPr>
        <p:spPr>
          <a:xfrm>
            <a:off x="2188307" y="1752824"/>
            <a:ext cx="417102" cy="646331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+2</a:t>
            </a:r>
          </a:p>
          <a:p>
            <a:endParaRPr lang="zh-TW" altLang="en-US" dirty="0"/>
          </a:p>
        </p:txBody>
      </p:sp>
      <p:sp>
        <p:nvSpPr>
          <p:cNvPr id="17" name="向下箭號 16"/>
          <p:cNvSpPr/>
          <p:nvPr/>
        </p:nvSpPr>
        <p:spPr>
          <a:xfrm>
            <a:off x="2063261" y="2511828"/>
            <a:ext cx="171939" cy="406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8" name="向下箭號 17"/>
          <p:cNvSpPr/>
          <p:nvPr/>
        </p:nvSpPr>
        <p:spPr>
          <a:xfrm>
            <a:off x="2063260" y="3230874"/>
            <a:ext cx="171939" cy="406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9" name="向下箭號 18"/>
          <p:cNvSpPr/>
          <p:nvPr/>
        </p:nvSpPr>
        <p:spPr>
          <a:xfrm>
            <a:off x="2055444" y="4013865"/>
            <a:ext cx="171939" cy="406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0" name="向下箭號 19"/>
          <p:cNvSpPr/>
          <p:nvPr/>
        </p:nvSpPr>
        <p:spPr>
          <a:xfrm>
            <a:off x="2039813" y="4776760"/>
            <a:ext cx="171939" cy="406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1" name="向下箭號 20"/>
          <p:cNvSpPr/>
          <p:nvPr/>
        </p:nvSpPr>
        <p:spPr>
          <a:xfrm>
            <a:off x="2055444" y="5556846"/>
            <a:ext cx="171939" cy="406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2" name="文字方塊 21"/>
          <p:cNvSpPr txBox="1"/>
          <p:nvPr/>
        </p:nvSpPr>
        <p:spPr>
          <a:xfrm>
            <a:off x="2211752" y="2500548"/>
            <a:ext cx="417102" cy="646331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+2</a:t>
            </a:r>
          </a:p>
          <a:p>
            <a:endParaRPr lang="zh-TW" altLang="en-US" dirty="0"/>
          </a:p>
        </p:txBody>
      </p:sp>
      <p:sp>
        <p:nvSpPr>
          <p:cNvPr id="23" name="文字方塊 22"/>
          <p:cNvSpPr txBox="1"/>
          <p:nvPr/>
        </p:nvSpPr>
        <p:spPr>
          <a:xfrm>
            <a:off x="2163533" y="3284130"/>
            <a:ext cx="417102" cy="646331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+2</a:t>
            </a:r>
          </a:p>
          <a:p>
            <a:endParaRPr lang="zh-TW" altLang="en-US" dirty="0"/>
          </a:p>
        </p:txBody>
      </p:sp>
      <p:sp>
        <p:nvSpPr>
          <p:cNvPr id="24" name="文字方塊 23"/>
          <p:cNvSpPr txBox="1"/>
          <p:nvPr/>
        </p:nvSpPr>
        <p:spPr>
          <a:xfrm>
            <a:off x="2188307" y="4007280"/>
            <a:ext cx="417102" cy="646331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+2</a:t>
            </a:r>
          </a:p>
          <a:p>
            <a:endParaRPr lang="zh-TW" altLang="en-US" dirty="0"/>
          </a:p>
        </p:txBody>
      </p:sp>
      <p:sp>
        <p:nvSpPr>
          <p:cNvPr id="25" name="文字方塊 24"/>
          <p:cNvSpPr txBox="1"/>
          <p:nvPr/>
        </p:nvSpPr>
        <p:spPr>
          <a:xfrm>
            <a:off x="2188307" y="4761593"/>
            <a:ext cx="417102" cy="646331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+2</a:t>
            </a:r>
          </a:p>
          <a:p>
            <a:endParaRPr lang="zh-TW" altLang="en-US" dirty="0"/>
          </a:p>
        </p:txBody>
      </p:sp>
      <p:sp>
        <p:nvSpPr>
          <p:cNvPr id="26" name="文字方塊 25"/>
          <p:cNvSpPr txBox="1"/>
          <p:nvPr/>
        </p:nvSpPr>
        <p:spPr>
          <a:xfrm>
            <a:off x="2196122" y="5541777"/>
            <a:ext cx="417102" cy="646331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+2</a:t>
            </a:r>
          </a:p>
          <a:p>
            <a:endParaRPr lang="zh-TW" altLang="en-US" dirty="0"/>
          </a:p>
        </p:txBody>
      </p:sp>
      <p:sp>
        <p:nvSpPr>
          <p:cNvPr id="5" name="矩形 4"/>
          <p:cNvSpPr/>
          <p:nvPr/>
        </p:nvSpPr>
        <p:spPr>
          <a:xfrm>
            <a:off x="7191362" y="866163"/>
            <a:ext cx="4794166" cy="646331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r>
              <a:rPr lang="en-US" altLang="zh-TW" sz="3600" dirty="0" err="1"/>
              <a:t>i</a:t>
            </a:r>
            <a:r>
              <a:rPr lang="en-US" altLang="zh-TW" sz="3600" dirty="0" smtClean="0"/>
              <a:t>=?   </a:t>
            </a:r>
            <a:r>
              <a:rPr lang="en-US" altLang="zh-TW" dirty="0" smtClean="0"/>
              <a:t>   </a:t>
            </a:r>
            <a:r>
              <a:rPr lang="en-US" altLang="zh-TW" sz="3600" dirty="0"/>
              <a:t>j=0~7-</a:t>
            </a:r>
            <a:r>
              <a:rPr lang="en-US" altLang="zh-TW" sz="3600" dirty="0">
                <a:solidFill>
                  <a:srgbClr val="FF0000"/>
                </a:solidFill>
              </a:rPr>
              <a:t>i</a:t>
            </a:r>
            <a:r>
              <a:rPr lang="en-US" altLang="zh-TW" sz="3600" dirty="0"/>
              <a:t>-1  </a:t>
            </a:r>
            <a:r>
              <a:rPr lang="en-US" altLang="zh-TW" sz="3600" dirty="0" smtClean="0"/>
              <a:t> k=0~2*</a:t>
            </a:r>
            <a:r>
              <a:rPr lang="en-US" altLang="zh-TW" sz="3600" dirty="0" err="1" smtClean="0">
                <a:solidFill>
                  <a:srgbClr val="FF0000"/>
                </a:solidFill>
              </a:rPr>
              <a:t>i</a:t>
            </a:r>
            <a:endParaRPr lang="en-US" altLang="zh-TW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0280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359</TotalTime>
  <Words>2932</Words>
  <Application>Microsoft Office PowerPoint</Application>
  <PresentationFormat>寬螢幕</PresentationFormat>
  <Paragraphs>644</Paragraphs>
  <Slides>46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46</vt:i4>
      </vt:variant>
    </vt:vector>
  </HeadingPairs>
  <TitlesOfParts>
    <vt:vector size="54" baseType="lpstr">
      <vt:lpstr>微軟正黑體</vt:lpstr>
      <vt:lpstr>微軟正黑體 Light</vt:lpstr>
      <vt:lpstr>新細明體</vt:lpstr>
      <vt:lpstr>Arial</vt:lpstr>
      <vt:lpstr>Calibri</vt:lpstr>
      <vt:lpstr>Calibri Light</vt:lpstr>
      <vt:lpstr>Wingdings</vt:lpstr>
      <vt:lpstr>Office 佈景主題</vt:lpstr>
      <vt:lpstr>本周不辦理實作輔導 happy mother day! </vt:lpstr>
      <vt:lpstr>Q1: 追蹤程式: 印出結果? 搶答</vt:lpstr>
      <vt:lpstr>Q2: 追蹤程式: 印出結果? 搶答</vt:lpstr>
      <vt:lpstr>再談字元金字塔: nested loop 應用</vt:lpstr>
      <vt:lpstr>主題：字元金字塔 – 正金字塔</vt:lpstr>
      <vt:lpstr>主題：字元金字塔 – 正金字塔</vt:lpstr>
      <vt:lpstr>主題：字元金字塔 – 正金字塔</vt:lpstr>
      <vt:lpstr>字元金字塔 – 正金字塔II :減少變數使用 (找出空白、*個數與i層關係)</vt:lpstr>
      <vt:lpstr>主題：字元金字塔 – 正金字塔 II(找出空白、*個數與i層關係)</vt:lpstr>
      <vt:lpstr>主題：字元金字塔 III– 使用者自訂”字元”及”層數”金字塔</vt:lpstr>
      <vt:lpstr>第12周習題:</vt:lpstr>
      <vt:lpstr>第12周習題:</vt:lpstr>
      <vt:lpstr>陣列(array)基本概念</vt:lpstr>
      <vt:lpstr>利用大量變數，處理大量資料?</vt:lpstr>
      <vt:lpstr>例子：輸入100筆整數資料，要求出平均數，如何做？若找最大值、要求變異數，如何做？</vt:lpstr>
      <vt:lpstr>體驗處理10筆資料</vt:lpstr>
      <vt:lpstr>輸入10筆整數資料(改用迴圈，求出平均數及最大值(未用陣列)</vt:lpstr>
      <vt:lpstr>用字串存放輸入資料:字串連結</vt:lpstr>
      <vt:lpstr>利用多個變數，處理資料(未使用陣列)</vt:lpstr>
      <vt:lpstr>陣列(array):物以類聚</vt:lpstr>
      <vt:lpstr>陣列</vt:lpstr>
      <vt:lpstr>陣列的特性</vt:lpstr>
      <vt:lpstr>PowerPoint 簡報</vt:lpstr>
      <vt:lpstr>PowerPoint 簡報</vt:lpstr>
      <vt:lpstr>陣列應用:處理10筆資料</vt:lpstr>
      <vt:lpstr>應用陣列存放10筆資料，then處理</vt:lpstr>
      <vt:lpstr>PowerPoint 簡報</vt:lpstr>
      <vt:lpstr>PowerPoint 簡報</vt:lpstr>
      <vt:lpstr>運用陣列存放BMI狀態 運用陣列存放weekname</vt:lpstr>
      <vt:lpstr>運用陣列存放BMI狀態</vt:lpstr>
      <vt:lpstr>PowerPoint 簡報</vt:lpstr>
      <vt:lpstr>PowerPoint 簡報</vt:lpstr>
      <vt:lpstr>平行陣列(Parallel Arrays)</vt:lpstr>
      <vt:lpstr>陣列應用:求等第</vt:lpstr>
      <vt:lpstr>陣列應用:求等第i</vt:lpstr>
      <vt:lpstr>PowerPoint 簡報</vt:lpstr>
      <vt:lpstr>陣列應用:求等第ii</vt:lpstr>
      <vt:lpstr>PowerPoint 簡報</vt:lpstr>
      <vt:lpstr>PowerPoint 簡報</vt:lpstr>
      <vt:lpstr>第周習題 (任選一題，亦可全做):將陣列加入第四周程式</vt:lpstr>
      <vt:lpstr>例子：輸入100筆整數資料，要求出平均數，如何做？若要求變異數，如何做？ (c)</vt:lpstr>
      <vt:lpstr>Review   switch   case</vt:lpstr>
      <vt:lpstr>改為5等第</vt:lpstr>
      <vt:lpstr>改變運算式</vt:lpstr>
      <vt:lpstr>質數: 不用boolean時</vt:lpstr>
      <vt:lpstr>Debug :輸入奇數n,求S=1+3+5+.........+n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user</dc:creator>
  <cp:lastModifiedBy>user</cp:lastModifiedBy>
  <cp:revision>36</cp:revision>
  <dcterms:created xsi:type="dcterms:W3CDTF">2018-05-03T12:51:49Z</dcterms:created>
  <dcterms:modified xsi:type="dcterms:W3CDTF">2018-05-11T04:07:37Z</dcterms:modified>
</cp:coreProperties>
</file>